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59EFE60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40D52F7F" w:rsidR="00D0226A" w:rsidRPr="001E03E1" w:rsidRDefault="00F72AFB" w:rsidP="001E03E1">
            <w:pPr>
              <w:pStyle w:val="CoverTitle"/>
              <w:rPr>
                <w:szCs w:val="90"/>
              </w:rPr>
            </w:pPr>
            <w:r w:rsidRPr="00F72AFB">
              <w:rPr>
                <w:sz w:val="36"/>
                <w:szCs w:val="36"/>
              </w:rPr>
              <w:t>Torness Reactor 2</w:t>
            </w:r>
            <w:r w:rsidR="00C91B4C">
              <w:rPr>
                <w:sz w:val="36"/>
                <w:szCs w:val="36"/>
              </w:rPr>
              <w:t xml:space="preserve"> </w:t>
            </w:r>
            <w:r w:rsidR="00132BC1" w:rsidRPr="00F15CD9">
              <w:rPr>
                <w:sz w:val="36"/>
                <w:szCs w:val="36"/>
              </w:rPr>
              <w:t xml:space="preserve">–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Content>
                    <w:r w:rsidR="002531E6">
                      <w:rPr>
                        <w:sz w:val="36"/>
                        <w:szCs w:val="36"/>
                      </w:rPr>
                      <w:t>Agreement to extend the operating period from 25 July 2025 to 9 February 2026</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3E340E1B" w14:textId="404697B3" w:rsidR="008E5D60" w:rsidRPr="009E4CAF" w:rsidRDefault="008E5D60" w:rsidP="008E5D60">
      <w:pPr>
        <w:rPr>
          <w:sz w:val="18"/>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r w:rsidR="002531E6" w:rsidRPr="002531E6">
        <w:rPr>
          <w:rStyle w:val="Style2"/>
          <w:sz w:val="36"/>
          <w:szCs w:val="16"/>
        </w:rPr>
        <w:t>Torness</w:t>
      </w:r>
      <w:r w:rsidR="00C77155">
        <w:rPr>
          <w:rStyle w:val="Style2"/>
          <w:sz w:val="36"/>
          <w:szCs w:val="16"/>
        </w:rPr>
        <w:t xml:space="preserve"> Reactor 2</w:t>
      </w:r>
    </w:p>
    <w:p w14:paraId="297D790E" w14:textId="6F51F4BE"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Content>
          <w:r w:rsidR="00F72AFB">
            <w:rPr>
              <w:rStyle w:val="Style2"/>
              <w:sz w:val="36"/>
              <w:szCs w:val="16"/>
            </w:rPr>
            <w:t>Agreement to extend the operating period from 25 July 2025 to 9 February 2026</w:t>
          </w:r>
        </w:sdtContent>
      </w:sdt>
    </w:p>
    <w:p w14:paraId="61A25C0F" w14:textId="39EC7DBA" w:rsidR="00004C16" w:rsidRDefault="00004C16" w:rsidP="00004C16">
      <w:pPr>
        <w:rPr>
          <w:sz w:val="28"/>
          <w:szCs w:val="28"/>
        </w:rPr>
      </w:pPr>
    </w:p>
    <w:p w14:paraId="4D99E381" w14:textId="4462D857" w:rsidR="00004C16" w:rsidRPr="0099220B" w:rsidRDefault="00F15409" w:rsidP="00004C16">
      <w:pPr>
        <w:rPr>
          <w:szCs w:val="24"/>
        </w:rPr>
      </w:pPr>
      <w:r w:rsidRPr="0099220B">
        <w:rPr>
          <w:b/>
          <w:bCs/>
          <w:szCs w:val="24"/>
        </w:rPr>
        <w:t>Dutyholder/Applicant</w:t>
      </w:r>
      <w:r w:rsidR="003A7E1C" w:rsidRPr="0099220B">
        <w:rPr>
          <w:szCs w:val="24"/>
        </w:rPr>
        <w:t>:</w:t>
      </w:r>
      <w:r w:rsidR="00004C16" w:rsidRPr="0099220B">
        <w:rPr>
          <w:szCs w:val="24"/>
        </w:rPr>
        <w:t xml:space="preserve"> </w:t>
      </w:r>
      <w:r w:rsidR="0084635D" w:rsidRPr="0084635D">
        <w:rPr>
          <w:szCs w:val="24"/>
        </w:rPr>
        <w:t>EDF Energy Nuclear Generation Limited</w:t>
      </w:r>
    </w:p>
    <w:p w14:paraId="23B9A867" w14:textId="375C1535" w:rsidR="00004C16" w:rsidRPr="0099220B" w:rsidRDefault="005663B3" w:rsidP="00004C16">
      <w:pPr>
        <w:rPr>
          <w:szCs w:val="24"/>
        </w:rPr>
      </w:pPr>
      <w:r w:rsidRPr="0099220B">
        <w:rPr>
          <w:b/>
          <w:bCs/>
          <w:szCs w:val="24"/>
        </w:rPr>
        <w:t>Authored</w:t>
      </w:r>
      <w:r w:rsidR="00004C16" w:rsidRPr="0099220B">
        <w:rPr>
          <w:b/>
          <w:bCs/>
          <w:szCs w:val="24"/>
        </w:rPr>
        <w:t xml:space="preserve"> by</w:t>
      </w:r>
      <w:r w:rsidR="003A7E1C" w:rsidRPr="0099220B">
        <w:rPr>
          <w:szCs w:val="24"/>
        </w:rPr>
        <w:t>:</w:t>
      </w:r>
      <w:r w:rsidR="00004C16" w:rsidRPr="0099220B">
        <w:rPr>
          <w:szCs w:val="24"/>
        </w:rPr>
        <w:t xml:space="preserve"> </w:t>
      </w:r>
      <w:r w:rsidR="00C77155" w:rsidRPr="0084635D">
        <w:rPr>
          <w:szCs w:val="24"/>
        </w:rPr>
        <w:t>Project</w:t>
      </w:r>
      <w:r w:rsidR="00C77155">
        <w:rPr>
          <w:szCs w:val="24"/>
        </w:rPr>
        <w:t xml:space="preserve"> Inspector</w:t>
      </w:r>
      <w:r w:rsidRPr="0099220B">
        <w:rPr>
          <w:szCs w:val="24"/>
        </w:rPr>
        <w:t>, ONR</w:t>
      </w:r>
    </w:p>
    <w:p w14:paraId="247E3769" w14:textId="3F13FD5F"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showingPlcHdr/>
          <w:dataBinding w:prefixMappings="xmlns:ns0='http://purl.org/dc/elements/1.1/' xmlns:ns1='http://schemas.openxmlformats.org/package/2006/metadata/core-properties' " w:xpath="/ns1:coreProperties[1]/ns1:contentStatus[1]" w:storeItemID="{6C3C8BC8-F283-45AE-878A-BAB7291924A1}"/>
          <w:text/>
        </w:sdtPr>
        <w:sdtContent>
          <w:r w:rsidR="00004C16" w:rsidRPr="0099220B">
            <w:rPr>
              <w:rStyle w:val="PlaceholderText"/>
              <w:sz w:val="22"/>
              <w:szCs w:val="20"/>
            </w:rPr>
            <w:t>[Status]</w:t>
          </w:r>
        </w:sdtContent>
      </w:sdt>
    </w:p>
    <w:p w14:paraId="19206F45" w14:textId="470EA8BD" w:rsidR="00004C16" w:rsidRPr="000B09AB" w:rsidRDefault="00004C16" w:rsidP="00004C16">
      <w:pPr>
        <w:rPr>
          <w:szCs w:val="24"/>
          <w:lang w:val="fr-FR"/>
        </w:rPr>
      </w:pPr>
      <w:r w:rsidRPr="000B09AB">
        <w:rPr>
          <w:b/>
          <w:bCs/>
          <w:szCs w:val="24"/>
          <w:lang w:val="fr-FR"/>
        </w:rPr>
        <w:t xml:space="preserve">Publication </w:t>
      </w:r>
      <w:r w:rsidR="009C5A1D" w:rsidRPr="000B09AB">
        <w:rPr>
          <w:b/>
          <w:bCs/>
          <w:szCs w:val="24"/>
          <w:lang w:val="fr-FR"/>
        </w:rPr>
        <w:t>d</w:t>
      </w:r>
      <w:r w:rsidRPr="000B09AB">
        <w:rPr>
          <w:b/>
          <w:bCs/>
          <w:szCs w:val="24"/>
          <w:lang w:val="fr-FR"/>
        </w:rPr>
        <w:t>ate</w:t>
      </w:r>
      <w:r w:rsidRPr="000B09AB">
        <w:rPr>
          <w:szCs w:val="24"/>
          <w:lang w:val="fr-FR"/>
        </w:rPr>
        <w:t xml:space="preserve">: </w:t>
      </w:r>
      <w:r w:rsidR="00FE15A7" w:rsidRPr="000B09AB">
        <w:rPr>
          <w:szCs w:val="24"/>
          <w:lang w:val="fr-FR"/>
        </w:rPr>
        <w:t>Aug</w:t>
      </w:r>
      <w:r w:rsidR="00FE15A7">
        <w:rPr>
          <w:szCs w:val="24"/>
          <w:lang w:val="fr-FR"/>
        </w:rPr>
        <w:t>ust-25</w:t>
      </w:r>
    </w:p>
    <w:p w14:paraId="461D902C" w14:textId="4FA5A77E" w:rsidR="0099220B" w:rsidRPr="000B09AB" w:rsidRDefault="0099220B" w:rsidP="004B7A72">
      <w:pPr>
        <w:rPr>
          <w:lang w:val="fr-FR"/>
        </w:rPr>
      </w:pPr>
      <w:r w:rsidRPr="000B09AB">
        <w:rPr>
          <w:b/>
          <w:bCs/>
          <w:lang w:val="fr-FR"/>
        </w:rPr>
        <w:t>Document ID</w:t>
      </w:r>
      <w:r w:rsidRPr="000B09AB">
        <w:rPr>
          <w:lang w:val="fr-FR"/>
        </w:rPr>
        <w:t xml:space="preserve">: </w:t>
      </w:r>
      <w:r w:rsidR="7137DCBF" w:rsidRPr="000B09AB">
        <w:rPr>
          <w:lang w:val="fr-FR"/>
        </w:rPr>
        <w:t>ONRW-2019369590-22298</w:t>
      </w:r>
    </w:p>
    <w:p w14:paraId="78ECD1CE" w14:textId="52EEC815" w:rsidR="00DB4A58" w:rsidRPr="0099220B" w:rsidRDefault="00DB4A58" w:rsidP="00DB4A58">
      <w:pPr>
        <w:pStyle w:val="Footer"/>
        <w:jc w:val="left"/>
        <w:rPr>
          <w:color w:val="auto"/>
        </w:rPr>
      </w:pPr>
      <w:r w:rsidRPr="0099220B">
        <w:rPr>
          <w:color w:val="auto"/>
        </w:rPr>
        <w:t>© Office for Nuclear Regulation, [</w:t>
      </w:r>
      <w:r w:rsidR="007A25E3">
        <w:rPr>
          <w:color w:val="auto"/>
        </w:rPr>
        <w:t>2025</w:t>
      </w:r>
      <w:r w:rsidRPr="0099220B">
        <w:rPr>
          <w:color w:val="auto"/>
        </w:rPr>
        <w:t>]</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203392095"/>
      <w:bookmarkStart w:id="3" w:name="_Toc109727646"/>
      <w:bookmarkEnd w:id="0"/>
      <w:r w:rsidRPr="00410423">
        <w:lastRenderedPageBreak/>
        <w:t xml:space="preserve">Executive </w:t>
      </w:r>
      <w:bookmarkEnd w:id="1"/>
      <w:r w:rsidR="00DE35B0">
        <w:t>s</w:t>
      </w:r>
      <w:r w:rsidR="00DE35B0" w:rsidRPr="00410423">
        <w:t>ummary</w:t>
      </w:r>
      <w:bookmarkEnd w:id="2"/>
    </w:p>
    <w:p w14:paraId="7DFA23B6" w14:textId="77777777" w:rsidR="00EC0C98" w:rsidRPr="00286DCE" w:rsidRDefault="00EC0C98" w:rsidP="00EC0C98">
      <w:pPr>
        <w:rPr>
          <w:b/>
          <w:bCs/>
        </w:rPr>
      </w:pPr>
      <w:r w:rsidRPr="00286DCE">
        <w:rPr>
          <w:b/>
          <w:bCs/>
        </w:rPr>
        <w:t>Title</w:t>
      </w:r>
    </w:p>
    <w:p w14:paraId="0039063D" w14:textId="72776837" w:rsidR="00EC0C98" w:rsidRPr="000C529F" w:rsidRDefault="00EC0C98" w:rsidP="00EC0C98">
      <w:r>
        <w:t xml:space="preserve">Torness reactor 2 </w:t>
      </w:r>
      <w:r w:rsidRPr="00286DCE">
        <w:t xml:space="preserve">- </w:t>
      </w:r>
      <w:r>
        <w:t>a</w:t>
      </w:r>
      <w:r w:rsidRPr="00286DCE">
        <w:t xml:space="preserve">greement to extend </w:t>
      </w:r>
      <w:r>
        <w:t xml:space="preserve">the </w:t>
      </w:r>
      <w:r w:rsidRPr="00286DCE">
        <w:t>operating period</w:t>
      </w:r>
      <w:r>
        <w:t xml:space="preserve"> from 25 July 2025 to </w:t>
      </w:r>
      <w:r w:rsidR="00EB17C6">
        <w:t>9 February 2026</w:t>
      </w:r>
      <w:r w:rsidR="50B05534">
        <w:t>.</w:t>
      </w:r>
    </w:p>
    <w:p w14:paraId="4940EF09" w14:textId="77777777" w:rsidR="000C529F" w:rsidRPr="000C529F" w:rsidRDefault="000C529F" w:rsidP="000C529F">
      <w:pPr>
        <w:rPr>
          <w:b/>
          <w:bCs/>
        </w:rPr>
      </w:pPr>
      <w:r w:rsidRPr="000C529F">
        <w:rPr>
          <w:b/>
          <w:bCs/>
        </w:rPr>
        <w:t>Permission Requested</w:t>
      </w:r>
    </w:p>
    <w:p w14:paraId="5B1EF89F" w14:textId="5880FE6F" w:rsidR="000C529F" w:rsidRPr="000C529F" w:rsidRDefault="000C529F" w:rsidP="000C529F">
      <w:r w:rsidRPr="000C529F">
        <w:t>EDF Energy Nuclear Generation Limited (the licensee) has asked for our agreement to extend the operating period of Torness reactor 2 until no later than 9 February 2026.</w:t>
      </w:r>
    </w:p>
    <w:p w14:paraId="4E34C91F" w14:textId="77777777" w:rsidR="000C529F" w:rsidRPr="000C529F" w:rsidRDefault="000C529F" w:rsidP="000C529F">
      <w:pPr>
        <w:rPr>
          <w:b/>
          <w:bCs/>
        </w:rPr>
      </w:pPr>
      <w:r w:rsidRPr="000C529F">
        <w:rPr>
          <w:b/>
          <w:bCs/>
        </w:rPr>
        <w:t>Background</w:t>
      </w:r>
    </w:p>
    <w:p w14:paraId="5A14908A" w14:textId="77777777" w:rsidR="000C529F" w:rsidRPr="000C529F" w:rsidRDefault="000C529F" w:rsidP="000C529F">
      <w:r w:rsidRPr="000C529F">
        <w:t>The nuclear site licence for Torness requires the licensee to periodically shutdown any plant or process under Licence Condition 30 to enable examination, inspection, maintenance and testing to take place. Reactor periodic shutdowns take place every three years, as specified in the maintenance schedule preface, an approved document under Licence Condition 28 (4).</w:t>
      </w:r>
    </w:p>
    <w:p w14:paraId="61F9D5A6" w14:textId="5A4C44BF" w:rsidR="000C529F" w:rsidRPr="000C529F" w:rsidRDefault="000C529F" w:rsidP="000C529F">
      <w:r w:rsidRPr="000C529F">
        <w:t>We gave consent to start-up reactor 2 after its last periodic shutdown on 25 July 2022 (Licence Instrument 565) and therefore</w:t>
      </w:r>
      <w:r w:rsidR="00CC0E16">
        <w:t xml:space="preserve"> reactor 2</w:t>
      </w:r>
      <w:r w:rsidRPr="000C529F">
        <w:t xml:space="preserve"> was required to shutdown on or before 25 July 2025. </w:t>
      </w:r>
      <w:r w:rsidR="6F755E3E">
        <w:t>To</w:t>
      </w:r>
      <w:r w:rsidRPr="000C529F">
        <w:t xml:space="preserve"> deconflict the fleet periodic shutdown programme for 2024/2025, the licensee has produced a safety justification to extend the operating period of reactor </w:t>
      </w:r>
      <w:r w:rsidR="00CC0E16">
        <w:t>2</w:t>
      </w:r>
      <w:r w:rsidRPr="000C529F">
        <w:t xml:space="preserve"> until no later than 9 February 2026.</w:t>
      </w:r>
    </w:p>
    <w:p w14:paraId="48862123" w14:textId="77777777" w:rsidR="000C529F" w:rsidRPr="000C529F" w:rsidRDefault="000C529F" w:rsidP="000C529F">
      <w:pPr>
        <w:rPr>
          <w:b/>
          <w:bCs/>
        </w:rPr>
      </w:pPr>
      <w:r w:rsidRPr="000C529F">
        <w:rPr>
          <w:b/>
          <w:bCs/>
        </w:rPr>
        <w:t>Assessment and inspection work carried out by ONR in consideration of this request</w:t>
      </w:r>
    </w:p>
    <w:p w14:paraId="5CB221C4" w14:textId="5080BFD9" w:rsidR="000C529F" w:rsidRPr="000C529F" w:rsidRDefault="00C91B4C" w:rsidP="000C529F">
      <w:r>
        <w:t xml:space="preserve">Our </w:t>
      </w:r>
      <w:r w:rsidR="000C529F" w:rsidRPr="000C529F">
        <w:t>specialist inspectors from graphite structural integrity, steel structural integrity, electrical engineering, control and instrumentation, mechanical engineering, civil engineering and probabilistic safety analysis have assessed the licensee’s safety justification. No issues were identified that would prevent our agreement to extending the operating period of reactor 2.</w:t>
      </w:r>
    </w:p>
    <w:p w14:paraId="38C6452E" w14:textId="31045EF4" w:rsidR="000C529F" w:rsidRPr="000C529F" w:rsidRDefault="000C529F" w:rsidP="000C529F">
      <w:r w:rsidRPr="000C529F">
        <w:t>The Scottish Environment Protection Agency has been consulted and confirmed that they have no objections to us agreeing to extend the operating period of reactor 2. Our civil nuclear security inspector ha</w:t>
      </w:r>
      <w:r w:rsidR="00822491">
        <w:t>s</w:t>
      </w:r>
      <w:r w:rsidRPr="000C529F">
        <w:t xml:space="preserve"> also been consulted and ha</w:t>
      </w:r>
      <w:r w:rsidR="00822491">
        <w:t>s</w:t>
      </w:r>
      <w:r w:rsidRPr="000C529F">
        <w:t xml:space="preserve"> no concerns regarding the proposed extension.</w:t>
      </w:r>
    </w:p>
    <w:p w14:paraId="2958BB8C" w14:textId="77777777" w:rsidR="000C529F" w:rsidRPr="000C529F" w:rsidRDefault="000C529F" w:rsidP="000C529F">
      <w:pPr>
        <w:rPr>
          <w:b/>
          <w:bCs/>
        </w:rPr>
      </w:pPr>
      <w:r w:rsidRPr="000C529F">
        <w:rPr>
          <w:b/>
          <w:bCs/>
        </w:rPr>
        <w:t>Matters arising from ONR's work</w:t>
      </w:r>
    </w:p>
    <w:p w14:paraId="4C1FA86D" w14:textId="77777777" w:rsidR="000C529F" w:rsidRPr="000C529F" w:rsidRDefault="000C529F" w:rsidP="000C529F">
      <w:r w:rsidRPr="000C529F">
        <w:t>There are no outstanding matters arising from our assessments.</w:t>
      </w:r>
    </w:p>
    <w:p w14:paraId="758D2AC5" w14:textId="77777777" w:rsidR="000C529F" w:rsidRPr="000C529F" w:rsidRDefault="000C529F" w:rsidP="000C529F">
      <w:pPr>
        <w:rPr>
          <w:b/>
          <w:bCs/>
        </w:rPr>
      </w:pPr>
      <w:r w:rsidRPr="000C529F">
        <w:rPr>
          <w:b/>
          <w:bCs/>
        </w:rPr>
        <w:t>Conclusions</w:t>
      </w:r>
    </w:p>
    <w:p w14:paraId="43AECB37" w14:textId="16B773BB" w:rsidR="000C529F" w:rsidRPr="000C529F" w:rsidRDefault="000C529F" w:rsidP="000C529F">
      <w:r w:rsidRPr="000C529F">
        <w:lastRenderedPageBreak/>
        <w:t>We have considered the nuclear safety risk associated with the licensee’s request, and have not identified any reasons to prevent us from agreeing to extend the operating period of Torness reactor 2 from 25 July 2025 to 9 February 2026.</w:t>
      </w:r>
    </w:p>
    <w:p w14:paraId="23B6DC5E" w14:textId="77777777" w:rsidR="000C529F" w:rsidRPr="000C529F" w:rsidRDefault="000C529F" w:rsidP="000C529F">
      <w:pPr>
        <w:rPr>
          <w:b/>
          <w:bCs/>
        </w:rPr>
      </w:pPr>
      <w:r w:rsidRPr="000C529F">
        <w:rPr>
          <w:b/>
          <w:bCs/>
        </w:rPr>
        <w:t>Recommendation</w:t>
      </w:r>
    </w:p>
    <w:p w14:paraId="56A5D4EC" w14:textId="6AF98D01" w:rsidR="00EC0C98" w:rsidRPr="000C529F" w:rsidRDefault="00C91B4C" w:rsidP="000C529F">
      <w:r>
        <w:t>We</w:t>
      </w:r>
      <w:r w:rsidR="000C529F" w:rsidRPr="000C529F">
        <w:t xml:space="preserve"> should issue Licence Instrument 568 under LC 30 (2) for nuclear site licence Sc. 14, Agreeing to extend the operating period of Torness Reactor 2 from 25 July 2025 to 9 February 2026.</w:t>
      </w:r>
    </w:p>
    <w:p w14:paraId="6518A837" w14:textId="77777777" w:rsidR="00EC0C98" w:rsidRPr="000C529F" w:rsidRDefault="00EC0C98" w:rsidP="00202152"/>
    <w:p w14:paraId="353113EE" w14:textId="655E78BD" w:rsidR="00B53317" w:rsidRDefault="00B53317" w:rsidP="00410423">
      <w:pPr>
        <w:pStyle w:val="Heading1"/>
        <w:sectPr w:rsidR="00B53317"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p>
    <w:p w14:paraId="73857138" w14:textId="6C2CE77E" w:rsidR="00E72E4A" w:rsidRPr="00FB0CE0" w:rsidRDefault="00E72E4A" w:rsidP="00E72E4A">
      <w:pPr>
        <w:pStyle w:val="Caption"/>
        <w:keepNext/>
      </w:pPr>
      <w:r>
        <w:lastRenderedPageBreak/>
        <w:t xml:space="preserve">Table </w:t>
      </w:r>
      <w:r>
        <w:fldChar w:fldCharType="begin"/>
      </w:r>
      <w:r>
        <w:instrText xml:space="preserve"> SEQ Table \* ARABIC </w:instrText>
      </w:r>
      <w:r>
        <w:fldChar w:fldCharType="separate"/>
      </w:r>
      <w:r>
        <w:rPr>
          <w:noProof/>
        </w:rPr>
        <w:t>1</w:t>
      </w:r>
      <w:r>
        <w:rPr>
          <w:noProof/>
        </w:rPr>
        <w:fldChar w:fldCharType="end"/>
      </w:r>
      <w:r>
        <w:t>: List of abbreviations.</w:t>
      </w:r>
    </w:p>
    <w:tbl>
      <w:tblPr>
        <w:tblStyle w:val="Box2"/>
        <w:tblW w:w="0" w:type="auto"/>
        <w:tblInd w:w="0" w:type="dxa"/>
        <w:tblLook w:val="04A0" w:firstRow="1" w:lastRow="0" w:firstColumn="1" w:lastColumn="0" w:noHBand="0" w:noVBand="1"/>
      </w:tblPr>
      <w:tblGrid>
        <w:gridCol w:w="2330"/>
        <w:gridCol w:w="6686"/>
      </w:tblGrid>
      <w:tr w:rsidR="00FB0CE0" w:rsidRPr="00FB0CE0" w14:paraId="4E32C20A" w14:textId="77777777" w:rsidTr="001058A6">
        <w:trPr>
          <w:cnfStyle w:val="100000000000" w:firstRow="1" w:lastRow="0" w:firstColumn="0" w:lastColumn="0" w:oddVBand="0" w:evenVBand="0" w:oddHBand="0" w:evenHBand="0" w:firstRowFirstColumn="0" w:firstRowLastColumn="0" w:lastRowFirstColumn="0" w:lastRowLastColumn="0"/>
        </w:trPr>
        <w:tc>
          <w:tcPr>
            <w:tcW w:w="2330" w:type="dxa"/>
          </w:tcPr>
          <w:p w14:paraId="6430A6B3" w14:textId="3474E5D7" w:rsidR="00FB0CE0" w:rsidRPr="00FB0CE0" w:rsidRDefault="00FB0CE0" w:rsidP="00FB0CE0">
            <w:pPr>
              <w:spacing w:before="60" w:after="60"/>
              <w:rPr>
                <w:b w:val="0"/>
                <w:bCs/>
              </w:rPr>
            </w:pPr>
            <w:r w:rsidRPr="00FB0CE0">
              <w:rPr>
                <w:b w:val="0"/>
                <w:bCs/>
              </w:rPr>
              <w:t>Term/Acronym</w:t>
            </w:r>
          </w:p>
        </w:tc>
        <w:tc>
          <w:tcPr>
            <w:tcW w:w="6686" w:type="dxa"/>
          </w:tcPr>
          <w:p w14:paraId="3978110C" w14:textId="2EC7A7B6" w:rsidR="00FB0CE0" w:rsidRPr="00FB0CE0" w:rsidRDefault="00FB0CE0" w:rsidP="00FB0CE0">
            <w:pPr>
              <w:spacing w:before="60" w:after="60"/>
              <w:rPr>
                <w:b w:val="0"/>
                <w:bCs/>
              </w:rPr>
            </w:pPr>
            <w:r w:rsidRPr="00FB0CE0">
              <w:rPr>
                <w:b w:val="0"/>
                <w:bCs/>
              </w:rPr>
              <w:t>Description</w:t>
            </w:r>
          </w:p>
        </w:tc>
      </w:tr>
      <w:tr w:rsidR="00B53317" w14:paraId="08B4646C" w14:textId="77777777" w:rsidTr="001058A6">
        <w:tc>
          <w:tcPr>
            <w:tcW w:w="2330" w:type="dxa"/>
          </w:tcPr>
          <w:p w14:paraId="4CACC636" w14:textId="6F21FD9A" w:rsidR="00B53317" w:rsidRDefault="00B53317" w:rsidP="00FB0CE0">
            <w:pPr>
              <w:spacing w:before="60" w:after="60"/>
            </w:pPr>
            <w:r w:rsidRPr="00603563">
              <w:t>ALARP</w:t>
            </w:r>
          </w:p>
        </w:tc>
        <w:tc>
          <w:tcPr>
            <w:tcW w:w="6686" w:type="dxa"/>
          </w:tcPr>
          <w:p w14:paraId="1B3CDB43" w14:textId="060AF403" w:rsidR="00B53317" w:rsidRDefault="00B53317" w:rsidP="00FB0CE0">
            <w:pPr>
              <w:spacing w:before="60" w:after="60"/>
            </w:pPr>
            <w:r w:rsidRPr="00603563">
              <w:t xml:space="preserve">As low as reasonably practicable </w:t>
            </w:r>
          </w:p>
        </w:tc>
      </w:tr>
      <w:tr w:rsidR="00B53317" w14:paraId="08DFB38F" w14:textId="77777777" w:rsidTr="001058A6">
        <w:tc>
          <w:tcPr>
            <w:tcW w:w="2330" w:type="dxa"/>
          </w:tcPr>
          <w:p w14:paraId="0B7D36DD" w14:textId="67C52008" w:rsidR="00B53317" w:rsidRDefault="00A03EDB" w:rsidP="00FB0CE0">
            <w:pPr>
              <w:spacing w:before="60" w:after="60"/>
            </w:pPr>
            <w:r>
              <w:t>C&amp;I</w:t>
            </w:r>
          </w:p>
        </w:tc>
        <w:tc>
          <w:tcPr>
            <w:tcW w:w="6686" w:type="dxa"/>
          </w:tcPr>
          <w:p w14:paraId="5DAE7587" w14:textId="0008E209" w:rsidR="00B53317" w:rsidRDefault="00A03EDB" w:rsidP="00FB0CE0">
            <w:pPr>
              <w:spacing w:before="60" w:after="60"/>
            </w:pPr>
            <w:r>
              <w:t>Control and instrumentation</w:t>
            </w:r>
          </w:p>
        </w:tc>
      </w:tr>
      <w:tr w:rsidR="00B53317" w14:paraId="6AF5C94F" w14:textId="77777777" w:rsidTr="001058A6">
        <w:tc>
          <w:tcPr>
            <w:tcW w:w="2330" w:type="dxa"/>
          </w:tcPr>
          <w:p w14:paraId="08F81D90" w14:textId="670C05FA" w:rsidR="00B53317" w:rsidRDefault="00B971C4" w:rsidP="00FB0CE0">
            <w:pPr>
              <w:spacing w:before="60" w:after="60"/>
            </w:pPr>
            <w:r>
              <w:t>INSA</w:t>
            </w:r>
          </w:p>
        </w:tc>
        <w:tc>
          <w:tcPr>
            <w:tcW w:w="6686" w:type="dxa"/>
          </w:tcPr>
          <w:p w14:paraId="3192E206" w14:textId="0958724E" w:rsidR="00B53317" w:rsidRDefault="00B971C4" w:rsidP="00FB0CE0">
            <w:pPr>
              <w:spacing w:before="60" w:after="60"/>
            </w:pPr>
            <w:r>
              <w:t>Independent nuclear safety assess</w:t>
            </w:r>
            <w:r w:rsidR="007D3699">
              <w:t>ment</w:t>
            </w:r>
          </w:p>
        </w:tc>
      </w:tr>
      <w:tr w:rsidR="007D3699" w14:paraId="62AEE3A0" w14:textId="77777777" w:rsidTr="001058A6">
        <w:tc>
          <w:tcPr>
            <w:tcW w:w="2330" w:type="dxa"/>
          </w:tcPr>
          <w:p w14:paraId="19B89529" w14:textId="5AD45B20" w:rsidR="007D3699" w:rsidRDefault="007D3699" w:rsidP="00FB0CE0">
            <w:pPr>
              <w:spacing w:before="60" w:after="60"/>
            </w:pPr>
            <w:r>
              <w:t>LARC</w:t>
            </w:r>
          </w:p>
        </w:tc>
        <w:tc>
          <w:tcPr>
            <w:tcW w:w="6686" w:type="dxa"/>
          </w:tcPr>
          <w:p w14:paraId="593F0BA7" w14:textId="0EC337FF" w:rsidR="007D3699" w:rsidRDefault="007D3699" w:rsidP="00FB0CE0">
            <w:pPr>
              <w:spacing w:before="60" w:after="60"/>
            </w:pPr>
            <w:r>
              <w:t>Life a</w:t>
            </w:r>
            <w:r w:rsidRPr="007D3699">
              <w:t xml:space="preserve">ssessment </w:t>
            </w:r>
            <w:r>
              <w:t>r</w:t>
            </w:r>
            <w:r w:rsidRPr="007D3699">
              <w:t xml:space="preserve">eference </w:t>
            </w:r>
            <w:r>
              <w:t>c</w:t>
            </w:r>
            <w:r w:rsidRPr="007D3699">
              <w:t>omponents</w:t>
            </w:r>
          </w:p>
        </w:tc>
      </w:tr>
      <w:tr w:rsidR="00B53317" w14:paraId="0DF6686E" w14:textId="77777777" w:rsidTr="001058A6">
        <w:tc>
          <w:tcPr>
            <w:tcW w:w="2330" w:type="dxa"/>
          </w:tcPr>
          <w:p w14:paraId="7238C053" w14:textId="520B3C2F" w:rsidR="00B53317" w:rsidRDefault="007D3699" w:rsidP="00FB0CE0">
            <w:pPr>
              <w:spacing w:before="60" w:after="60"/>
            </w:pPr>
            <w:r>
              <w:t>LC</w:t>
            </w:r>
          </w:p>
        </w:tc>
        <w:tc>
          <w:tcPr>
            <w:tcW w:w="6686" w:type="dxa"/>
          </w:tcPr>
          <w:p w14:paraId="06372E43" w14:textId="0E0CECC4" w:rsidR="00B53317" w:rsidRDefault="007D3699" w:rsidP="00FB0CE0">
            <w:pPr>
              <w:spacing w:before="60" w:after="60"/>
            </w:pPr>
            <w:r>
              <w:t>License condition</w:t>
            </w:r>
          </w:p>
        </w:tc>
      </w:tr>
      <w:tr w:rsidR="007E7235" w14:paraId="2F8C163A" w14:textId="77777777" w:rsidTr="001058A6">
        <w:tc>
          <w:tcPr>
            <w:tcW w:w="2330" w:type="dxa"/>
          </w:tcPr>
          <w:p w14:paraId="5DAE071A" w14:textId="7C8BF799" w:rsidR="007E7235" w:rsidRPr="00603563" w:rsidRDefault="007E7235" w:rsidP="00FB0CE0">
            <w:pPr>
              <w:spacing w:before="60" w:after="60"/>
            </w:pPr>
            <w:r w:rsidRPr="00FA074B">
              <w:t>ONR</w:t>
            </w:r>
          </w:p>
        </w:tc>
        <w:tc>
          <w:tcPr>
            <w:tcW w:w="6686" w:type="dxa"/>
          </w:tcPr>
          <w:p w14:paraId="78535260" w14:textId="20A69CB9" w:rsidR="007E7235" w:rsidRPr="00603563" w:rsidRDefault="007E7235" w:rsidP="00FB0CE0">
            <w:pPr>
              <w:spacing w:before="60" w:after="60"/>
            </w:pPr>
            <w:r w:rsidRPr="00FA074B">
              <w:t xml:space="preserve">Office for Nuclear Regulation </w:t>
            </w:r>
          </w:p>
        </w:tc>
      </w:tr>
      <w:tr w:rsidR="007E7235" w:rsidRPr="00C91B4C" w14:paraId="564058CB" w14:textId="77777777" w:rsidTr="001058A6">
        <w:tc>
          <w:tcPr>
            <w:tcW w:w="2330" w:type="dxa"/>
          </w:tcPr>
          <w:p w14:paraId="4D3F02EE" w14:textId="6F65AF19" w:rsidR="007E7235" w:rsidRPr="00603563" w:rsidRDefault="001058A6" w:rsidP="00FB0CE0">
            <w:pPr>
              <w:spacing w:before="60" w:after="60"/>
            </w:pPr>
            <w:r>
              <w:t>PCPV</w:t>
            </w:r>
          </w:p>
        </w:tc>
        <w:tc>
          <w:tcPr>
            <w:tcW w:w="6686" w:type="dxa"/>
          </w:tcPr>
          <w:p w14:paraId="056030E4" w14:textId="6D9F02C0" w:rsidR="007E7235" w:rsidRPr="009B01C8" w:rsidRDefault="007E7235" w:rsidP="00FB0CE0">
            <w:pPr>
              <w:spacing w:before="60" w:after="60"/>
              <w:rPr>
                <w:lang w:val="it-IT"/>
              </w:rPr>
            </w:pPr>
            <w:r w:rsidRPr="009B01C8">
              <w:rPr>
                <w:lang w:val="it-IT"/>
              </w:rPr>
              <w:t>Pre-</w:t>
            </w:r>
            <w:r w:rsidR="001058A6" w:rsidRPr="009B01C8">
              <w:rPr>
                <w:lang w:val="it-IT"/>
              </w:rPr>
              <w:t>stressed concrete pressure vessel</w:t>
            </w:r>
          </w:p>
        </w:tc>
      </w:tr>
      <w:tr w:rsidR="007E7235" w14:paraId="7D9CBC01" w14:textId="77777777" w:rsidTr="001058A6">
        <w:tc>
          <w:tcPr>
            <w:tcW w:w="2330" w:type="dxa"/>
          </w:tcPr>
          <w:p w14:paraId="42A18F96" w14:textId="0084F2AB" w:rsidR="007E7235" w:rsidRPr="00603563" w:rsidRDefault="007E7235" w:rsidP="00FB0CE0">
            <w:pPr>
              <w:spacing w:before="60" w:after="60"/>
            </w:pPr>
            <w:r w:rsidRPr="00FA074B">
              <w:t>PSA</w:t>
            </w:r>
          </w:p>
        </w:tc>
        <w:tc>
          <w:tcPr>
            <w:tcW w:w="6686" w:type="dxa"/>
          </w:tcPr>
          <w:p w14:paraId="4B0E45E8" w14:textId="63832B73" w:rsidR="007E7235" w:rsidRPr="00603563" w:rsidRDefault="007E7235" w:rsidP="00FB0CE0">
            <w:pPr>
              <w:spacing w:before="60" w:after="60"/>
            </w:pPr>
            <w:r w:rsidRPr="00FA074B">
              <w:t xml:space="preserve">Probabilistic </w:t>
            </w:r>
            <w:r w:rsidR="002B0713">
              <w:t>s</w:t>
            </w:r>
            <w:r w:rsidR="002B0713" w:rsidRPr="00FA074B">
              <w:t xml:space="preserve">afety </w:t>
            </w:r>
            <w:r w:rsidR="002B0713">
              <w:t>a</w:t>
            </w:r>
            <w:r w:rsidR="002B0713" w:rsidRPr="00FA074B">
              <w:t>nalysis</w:t>
            </w:r>
          </w:p>
        </w:tc>
      </w:tr>
      <w:tr w:rsidR="007E7235" w14:paraId="4B1F191A" w14:textId="77777777" w:rsidTr="001058A6">
        <w:tc>
          <w:tcPr>
            <w:tcW w:w="2330" w:type="dxa"/>
          </w:tcPr>
          <w:p w14:paraId="34E581D3" w14:textId="51A8EBD9" w:rsidR="007E7235" w:rsidRPr="00603563" w:rsidRDefault="007E7235" w:rsidP="00FB0CE0">
            <w:pPr>
              <w:spacing w:before="60" w:after="60"/>
            </w:pPr>
            <w:r w:rsidRPr="00FA074B">
              <w:t>PS</w:t>
            </w:r>
            <w:r w:rsidR="005259B4">
              <w:t>SR</w:t>
            </w:r>
          </w:p>
        </w:tc>
        <w:tc>
          <w:tcPr>
            <w:tcW w:w="6686" w:type="dxa"/>
          </w:tcPr>
          <w:p w14:paraId="63B252CB" w14:textId="53A65A70" w:rsidR="007E7235" w:rsidRPr="00603563" w:rsidRDefault="005259B4" w:rsidP="00FB0CE0">
            <w:pPr>
              <w:spacing w:before="60" w:after="60"/>
            </w:pPr>
            <w:r w:rsidRPr="005259B4">
              <w:t xml:space="preserve">Pressure </w:t>
            </w:r>
            <w:r>
              <w:t>s</w:t>
            </w:r>
            <w:r w:rsidRPr="005259B4">
              <w:t xml:space="preserve">ystems </w:t>
            </w:r>
            <w:r>
              <w:t>s</w:t>
            </w:r>
            <w:r w:rsidRPr="005259B4">
              <w:t xml:space="preserve">afety </w:t>
            </w:r>
            <w:r>
              <w:t>r</w:t>
            </w:r>
            <w:r w:rsidRPr="005259B4">
              <w:t>egulations</w:t>
            </w:r>
          </w:p>
        </w:tc>
      </w:tr>
      <w:tr w:rsidR="007E7235" w14:paraId="54B0D850" w14:textId="77777777" w:rsidTr="001058A6">
        <w:tc>
          <w:tcPr>
            <w:tcW w:w="2330" w:type="dxa"/>
          </w:tcPr>
          <w:p w14:paraId="15738349" w14:textId="6ED274F7" w:rsidR="007E7235" w:rsidRPr="00603563" w:rsidRDefault="007E7235" w:rsidP="00FB0CE0">
            <w:pPr>
              <w:spacing w:before="60" w:after="60"/>
            </w:pPr>
            <w:r w:rsidRPr="00FA074B">
              <w:t>R</w:t>
            </w:r>
            <w:r w:rsidR="009D1804">
              <w:t>2</w:t>
            </w:r>
          </w:p>
        </w:tc>
        <w:tc>
          <w:tcPr>
            <w:tcW w:w="6686" w:type="dxa"/>
          </w:tcPr>
          <w:p w14:paraId="0B805105" w14:textId="15B38EB3" w:rsidR="007E7235" w:rsidRPr="00603563" w:rsidRDefault="009D1804" w:rsidP="00FB0CE0">
            <w:pPr>
              <w:spacing w:before="60" w:after="60"/>
            </w:pPr>
            <w:r>
              <w:t>Reactor 2</w:t>
            </w:r>
          </w:p>
        </w:tc>
      </w:tr>
      <w:tr w:rsidR="007E7235" w14:paraId="479BB0CD" w14:textId="77777777" w:rsidTr="001058A6">
        <w:tc>
          <w:tcPr>
            <w:tcW w:w="2330" w:type="dxa"/>
          </w:tcPr>
          <w:p w14:paraId="6F6C6788" w14:textId="5D7A238E" w:rsidR="007E7235" w:rsidRPr="00603563" w:rsidRDefault="009D1804" w:rsidP="00FB0CE0">
            <w:pPr>
              <w:spacing w:before="60" w:after="60"/>
            </w:pPr>
            <w:r>
              <w:t>SQEP</w:t>
            </w:r>
          </w:p>
        </w:tc>
        <w:tc>
          <w:tcPr>
            <w:tcW w:w="6686" w:type="dxa"/>
          </w:tcPr>
          <w:p w14:paraId="2CCCCB30" w14:textId="4F1A3EEA" w:rsidR="007E7235" w:rsidRPr="00603563" w:rsidRDefault="009D1804" w:rsidP="00FB0CE0">
            <w:pPr>
              <w:spacing w:before="60" w:after="60"/>
            </w:pPr>
            <w:r>
              <w:t>S</w:t>
            </w:r>
            <w:r w:rsidRPr="009D1804">
              <w:t>uitably qualified and experienced personnel</w:t>
            </w:r>
          </w:p>
        </w:tc>
      </w:tr>
      <w:tr w:rsidR="007E7235" w14:paraId="6C93808B" w14:textId="77777777" w:rsidTr="001058A6">
        <w:tc>
          <w:tcPr>
            <w:tcW w:w="2330" w:type="dxa"/>
          </w:tcPr>
          <w:p w14:paraId="1D6A220C" w14:textId="5A6119C4" w:rsidR="007E7235" w:rsidRPr="00603563" w:rsidRDefault="009D1804" w:rsidP="00FB0CE0">
            <w:pPr>
              <w:spacing w:before="60" w:after="60"/>
            </w:pPr>
            <w:r>
              <w:t>TOR</w:t>
            </w:r>
          </w:p>
        </w:tc>
        <w:tc>
          <w:tcPr>
            <w:tcW w:w="6686" w:type="dxa"/>
          </w:tcPr>
          <w:p w14:paraId="0BA8FA35" w14:textId="1EA7808C" w:rsidR="007E7235" w:rsidRPr="00603563" w:rsidRDefault="009D1804" w:rsidP="00FB0CE0">
            <w:pPr>
              <w:spacing w:before="60" w:after="60"/>
            </w:pPr>
            <w:r>
              <w:t>Torness</w:t>
            </w:r>
            <w:r w:rsidR="007E7235" w:rsidRPr="00FA074B">
              <w:t xml:space="preserve"> </w:t>
            </w:r>
          </w:p>
        </w:tc>
      </w:tr>
    </w:tbl>
    <w:p w14:paraId="55BFC9BA" w14:textId="77777777" w:rsidR="00B53317" w:rsidRDefault="00B53317" w:rsidP="00B53317"/>
    <w:p w14:paraId="3C974B61" w14:textId="77777777" w:rsidR="00F8500A" w:rsidRDefault="00F8500A" w:rsidP="00410423">
      <w:pPr>
        <w:pStyle w:val="Heading1"/>
        <w:sectPr w:rsidR="00F8500A"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szCs w:val="24"/>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0CFF56FC" w14:textId="69436F74" w:rsidR="00072B25" w:rsidRDefault="00F8500A">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203392095" w:history="1">
            <w:r w:rsidR="00072B25" w:rsidRPr="006D4CB9">
              <w:rPr>
                <w:rStyle w:val="Hyperlink"/>
              </w:rPr>
              <w:t>Executive summary</w:t>
            </w:r>
            <w:r w:rsidR="00072B25">
              <w:rPr>
                <w:webHidden/>
              </w:rPr>
              <w:tab/>
            </w:r>
            <w:r w:rsidR="00072B25">
              <w:rPr>
                <w:webHidden/>
              </w:rPr>
              <w:fldChar w:fldCharType="begin"/>
            </w:r>
            <w:r w:rsidR="00072B25">
              <w:rPr>
                <w:webHidden/>
              </w:rPr>
              <w:instrText xml:space="preserve"> PAGEREF _Toc203392095 \h </w:instrText>
            </w:r>
            <w:r w:rsidR="00072B25">
              <w:rPr>
                <w:webHidden/>
              </w:rPr>
            </w:r>
            <w:r w:rsidR="00072B25">
              <w:rPr>
                <w:webHidden/>
              </w:rPr>
              <w:fldChar w:fldCharType="separate"/>
            </w:r>
            <w:r w:rsidR="00072B25">
              <w:rPr>
                <w:webHidden/>
              </w:rPr>
              <w:t>4</w:t>
            </w:r>
            <w:r w:rsidR="00072B25">
              <w:rPr>
                <w:webHidden/>
              </w:rPr>
              <w:fldChar w:fldCharType="end"/>
            </w:r>
          </w:hyperlink>
        </w:p>
        <w:p w14:paraId="3AB8BD57" w14:textId="3652D120" w:rsidR="00072B25" w:rsidRDefault="00072B2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3392096" w:history="1">
            <w:r w:rsidRPr="006D4CB9">
              <w:rPr>
                <w:rStyle w:val="Hyperlink"/>
              </w:rPr>
              <w:t>1.</w:t>
            </w:r>
            <w:r>
              <w:rPr>
                <w:rFonts w:asciiTheme="minorHAnsi" w:eastAsiaTheme="minorEastAsia" w:hAnsiTheme="minorHAnsi" w:cstheme="minorBidi"/>
                <w:kern w:val="2"/>
                <w:szCs w:val="24"/>
                <w:lang w:eastAsia="en-GB" w:bidi="ar-SA"/>
                <w14:ligatures w14:val="standardContextual"/>
              </w:rPr>
              <w:tab/>
            </w:r>
            <w:r w:rsidRPr="006D4CB9">
              <w:rPr>
                <w:rStyle w:val="Hyperlink"/>
              </w:rPr>
              <w:t>Permission requested</w:t>
            </w:r>
            <w:r>
              <w:rPr>
                <w:webHidden/>
              </w:rPr>
              <w:tab/>
            </w:r>
            <w:r>
              <w:rPr>
                <w:webHidden/>
              </w:rPr>
              <w:fldChar w:fldCharType="begin"/>
            </w:r>
            <w:r>
              <w:rPr>
                <w:webHidden/>
              </w:rPr>
              <w:instrText xml:space="preserve"> PAGEREF _Toc203392096 \h </w:instrText>
            </w:r>
            <w:r>
              <w:rPr>
                <w:webHidden/>
              </w:rPr>
            </w:r>
            <w:r>
              <w:rPr>
                <w:webHidden/>
              </w:rPr>
              <w:fldChar w:fldCharType="separate"/>
            </w:r>
            <w:r>
              <w:rPr>
                <w:webHidden/>
              </w:rPr>
              <w:t>9</w:t>
            </w:r>
            <w:r>
              <w:rPr>
                <w:webHidden/>
              </w:rPr>
              <w:fldChar w:fldCharType="end"/>
            </w:r>
          </w:hyperlink>
        </w:p>
        <w:p w14:paraId="5C448A7F" w14:textId="49756F9C" w:rsidR="00072B25" w:rsidRDefault="00072B2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3392097" w:history="1">
            <w:r w:rsidRPr="006D4CB9">
              <w:rPr>
                <w:rStyle w:val="Hyperlink"/>
              </w:rPr>
              <w:t>2.</w:t>
            </w:r>
            <w:r>
              <w:rPr>
                <w:rFonts w:asciiTheme="minorHAnsi" w:eastAsiaTheme="minorEastAsia" w:hAnsiTheme="minorHAnsi" w:cstheme="minorBidi"/>
                <w:kern w:val="2"/>
                <w:szCs w:val="24"/>
                <w:lang w:eastAsia="en-GB" w:bidi="ar-SA"/>
                <w14:ligatures w14:val="standardContextual"/>
              </w:rPr>
              <w:tab/>
            </w:r>
            <w:r w:rsidRPr="006D4CB9">
              <w:rPr>
                <w:rStyle w:val="Hyperlink"/>
              </w:rPr>
              <w:t>Background</w:t>
            </w:r>
            <w:r>
              <w:rPr>
                <w:webHidden/>
              </w:rPr>
              <w:tab/>
            </w:r>
            <w:r>
              <w:rPr>
                <w:webHidden/>
              </w:rPr>
              <w:fldChar w:fldCharType="begin"/>
            </w:r>
            <w:r>
              <w:rPr>
                <w:webHidden/>
              </w:rPr>
              <w:instrText xml:space="preserve"> PAGEREF _Toc203392097 \h </w:instrText>
            </w:r>
            <w:r>
              <w:rPr>
                <w:webHidden/>
              </w:rPr>
            </w:r>
            <w:r>
              <w:rPr>
                <w:webHidden/>
              </w:rPr>
              <w:fldChar w:fldCharType="separate"/>
            </w:r>
            <w:r>
              <w:rPr>
                <w:webHidden/>
              </w:rPr>
              <w:t>9</w:t>
            </w:r>
            <w:r>
              <w:rPr>
                <w:webHidden/>
              </w:rPr>
              <w:fldChar w:fldCharType="end"/>
            </w:r>
          </w:hyperlink>
        </w:p>
        <w:p w14:paraId="4C820673" w14:textId="088E31F5" w:rsidR="00072B25" w:rsidRDefault="00072B2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3392098" w:history="1">
            <w:r w:rsidRPr="006D4CB9">
              <w:rPr>
                <w:rStyle w:val="Hyperlink"/>
              </w:rPr>
              <w:t>3.</w:t>
            </w:r>
            <w:r>
              <w:rPr>
                <w:rFonts w:asciiTheme="minorHAnsi" w:eastAsiaTheme="minorEastAsia" w:hAnsiTheme="minorHAnsi" w:cstheme="minorBidi"/>
                <w:kern w:val="2"/>
                <w:szCs w:val="24"/>
                <w:lang w:eastAsia="en-GB" w:bidi="ar-SA"/>
                <w14:ligatures w14:val="standardContextual"/>
              </w:rPr>
              <w:tab/>
            </w:r>
            <w:r w:rsidRPr="006D4CB9">
              <w:rPr>
                <w:rStyle w:val="Hyperlink"/>
              </w:rPr>
              <w:t>Assessment and inspection work carried out by ONR in consideration of this request</w:t>
            </w:r>
            <w:r>
              <w:rPr>
                <w:webHidden/>
              </w:rPr>
              <w:tab/>
            </w:r>
            <w:r>
              <w:rPr>
                <w:webHidden/>
              </w:rPr>
              <w:fldChar w:fldCharType="begin"/>
            </w:r>
            <w:r>
              <w:rPr>
                <w:webHidden/>
              </w:rPr>
              <w:instrText xml:space="preserve"> PAGEREF _Toc203392098 \h </w:instrText>
            </w:r>
            <w:r>
              <w:rPr>
                <w:webHidden/>
              </w:rPr>
            </w:r>
            <w:r>
              <w:rPr>
                <w:webHidden/>
              </w:rPr>
              <w:fldChar w:fldCharType="separate"/>
            </w:r>
            <w:r>
              <w:rPr>
                <w:webHidden/>
              </w:rPr>
              <w:t>10</w:t>
            </w:r>
            <w:r>
              <w:rPr>
                <w:webHidden/>
              </w:rPr>
              <w:fldChar w:fldCharType="end"/>
            </w:r>
          </w:hyperlink>
        </w:p>
        <w:p w14:paraId="333E3B3A" w14:textId="10FC8E3D" w:rsidR="00072B25" w:rsidRDefault="00072B2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3392099" w:history="1">
            <w:r w:rsidRPr="006D4CB9">
              <w:rPr>
                <w:rStyle w:val="Hyperlink"/>
              </w:rPr>
              <w:t>3.1.</w:t>
            </w:r>
            <w:r>
              <w:rPr>
                <w:rFonts w:asciiTheme="minorHAnsi" w:eastAsiaTheme="minorEastAsia" w:hAnsiTheme="minorHAnsi" w:cstheme="minorBidi"/>
                <w:kern w:val="2"/>
                <w:szCs w:val="24"/>
                <w:lang w:eastAsia="en-GB" w:bidi="ar-SA"/>
                <w14:ligatures w14:val="standardContextual"/>
              </w:rPr>
              <w:tab/>
            </w:r>
            <w:r w:rsidRPr="006D4CB9">
              <w:rPr>
                <w:rStyle w:val="Hyperlink"/>
              </w:rPr>
              <w:t>Graphite structural integrity</w:t>
            </w:r>
            <w:r>
              <w:rPr>
                <w:webHidden/>
              </w:rPr>
              <w:tab/>
            </w:r>
            <w:r>
              <w:rPr>
                <w:webHidden/>
              </w:rPr>
              <w:fldChar w:fldCharType="begin"/>
            </w:r>
            <w:r>
              <w:rPr>
                <w:webHidden/>
              </w:rPr>
              <w:instrText xml:space="preserve"> PAGEREF _Toc203392099 \h </w:instrText>
            </w:r>
            <w:r>
              <w:rPr>
                <w:webHidden/>
              </w:rPr>
            </w:r>
            <w:r>
              <w:rPr>
                <w:webHidden/>
              </w:rPr>
              <w:fldChar w:fldCharType="separate"/>
            </w:r>
            <w:r>
              <w:rPr>
                <w:webHidden/>
              </w:rPr>
              <w:t>10</w:t>
            </w:r>
            <w:r>
              <w:rPr>
                <w:webHidden/>
              </w:rPr>
              <w:fldChar w:fldCharType="end"/>
            </w:r>
          </w:hyperlink>
        </w:p>
        <w:p w14:paraId="7572E48D" w14:textId="70FCAB65" w:rsidR="00072B25" w:rsidRDefault="00072B2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3392100" w:history="1">
            <w:r w:rsidRPr="006D4CB9">
              <w:rPr>
                <w:rStyle w:val="Hyperlink"/>
              </w:rPr>
              <w:t>3.2.</w:t>
            </w:r>
            <w:r>
              <w:rPr>
                <w:rFonts w:asciiTheme="minorHAnsi" w:eastAsiaTheme="minorEastAsia" w:hAnsiTheme="minorHAnsi" w:cstheme="minorBidi"/>
                <w:kern w:val="2"/>
                <w:szCs w:val="24"/>
                <w:lang w:eastAsia="en-GB" w:bidi="ar-SA"/>
                <w14:ligatures w14:val="standardContextual"/>
              </w:rPr>
              <w:tab/>
            </w:r>
            <w:r w:rsidRPr="006D4CB9">
              <w:rPr>
                <w:rStyle w:val="Hyperlink"/>
              </w:rPr>
              <w:t>Steel Structural integrity</w:t>
            </w:r>
            <w:r>
              <w:rPr>
                <w:webHidden/>
              </w:rPr>
              <w:tab/>
            </w:r>
            <w:r>
              <w:rPr>
                <w:webHidden/>
              </w:rPr>
              <w:fldChar w:fldCharType="begin"/>
            </w:r>
            <w:r>
              <w:rPr>
                <w:webHidden/>
              </w:rPr>
              <w:instrText xml:space="preserve"> PAGEREF _Toc203392100 \h </w:instrText>
            </w:r>
            <w:r>
              <w:rPr>
                <w:webHidden/>
              </w:rPr>
            </w:r>
            <w:r>
              <w:rPr>
                <w:webHidden/>
              </w:rPr>
              <w:fldChar w:fldCharType="separate"/>
            </w:r>
            <w:r>
              <w:rPr>
                <w:webHidden/>
              </w:rPr>
              <w:t>11</w:t>
            </w:r>
            <w:r>
              <w:rPr>
                <w:webHidden/>
              </w:rPr>
              <w:fldChar w:fldCharType="end"/>
            </w:r>
          </w:hyperlink>
        </w:p>
        <w:p w14:paraId="53B6F62C" w14:textId="77487D9B" w:rsidR="00072B25" w:rsidRDefault="00072B2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3392101" w:history="1">
            <w:r w:rsidRPr="006D4CB9">
              <w:rPr>
                <w:rStyle w:val="Hyperlink"/>
              </w:rPr>
              <w:t>3.3.</w:t>
            </w:r>
            <w:r>
              <w:rPr>
                <w:rFonts w:asciiTheme="minorHAnsi" w:eastAsiaTheme="minorEastAsia" w:hAnsiTheme="minorHAnsi" w:cstheme="minorBidi"/>
                <w:kern w:val="2"/>
                <w:szCs w:val="24"/>
                <w:lang w:eastAsia="en-GB" w:bidi="ar-SA"/>
                <w14:ligatures w14:val="standardContextual"/>
              </w:rPr>
              <w:tab/>
            </w:r>
            <w:r w:rsidRPr="006D4CB9">
              <w:rPr>
                <w:rStyle w:val="Hyperlink"/>
              </w:rPr>
              <w:t>Electrical engineering</w:t>
            </w:r>
            <w:r>
              <w:rPr>
                <w:webHidden/>
              </w:rPr>
              <w:tab/>
            </w:r>
            <w:r>
              <w:rPr>
                <w:webHidden/>
              </w:rPr>
              <w:fldChar w:fldCharType="begin"/>
            </w:r>
            <w:r>
              <w:rPr>
                <w:webHidden/>
              </w:rPr>
              <w:instrText xml:space="preserve"> PAGEREF _Toc203392101 \h </w:instrText>
            </w:r>
            <w:r>
              <w:rPr>
                <w:webHidden/>
              </w:rPr>
            </w:r>
            <w:r>
              <w:rPr>
                <w:webHidden/>
              </w:rPr>
              <w:fldChar w:fldCharType="separate"/>
            </w:r>
            <w:r>
              <w:rPr>
                <w:webHidden/>
              </w:rPr>
              <w:t>11</w:t>
            </w:r>
            <w:r>
              <w:rPr>
                <w:webHidden/>
              </w:rPr>
              <w:fldChar w:fldCharType="end"/>
            </w:r>
          </w:hyperlink>
        </w:p>
        <w:p w14:paraId="2D0EE70D" w14:textId="48747A9D" w:rsidR="00072B25" w:rsidRDefault="00072B2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3392102" w:history="1">
            <w:r w:rsidRPr="006D4CB9">
              <w:rPr>
                <w:rStyle w:val="Hyperlink"/>
              </w:rPr>
              <w:t>3.4.</w:t>
            </w:r>
            <w:r>
              <w:rPr>
                <w:rFonts w:asciiTheme="minorHAnsi" w:eastAsiaTheme="minorEastAsia" w:hAnsiTheme="minorHAnsi" w:cstheme="minorBidi"/>
                <w:kern w:val="2"/>
                <w:szCs w:val="24"/>
                <w:lang w:eastAsia="en-GB" w:bidi="ar-SA"/>
                <w14:ligatures w14:val="standardContextual"/>
              </w:rPr>
              <w:tab/>
            </w:r>
            <w:r w:rsidRPr="006D4CB9">
              <w:rPr>
                <w:rStyle w:val="Hyperlink"/>
              </w:rPr>
              <w:t>Control and instrumentation</w:t>
            </w:r>
            <w:r>
              <w:rPr>
                <w:webHidden/>
              </w:rPr>
              <w:tab/>
            </w:r>
            <w:r>
              <w:rPr>
                <w:webHidden/>
              </w:rPr>
              <w:fldChar w:fldCharType="begin"/>
            </w:r>
            <w:r>
              <w:rPr>
                <w:webHidden/>
              </w:rPr>
              <w:instrText xml:space="preserve"> PAGEREF _Toc203392102 \h </w:instrText>
            </w:r>
            <w:r>
              <w:rPr>
                <w:webHidden/>
              </w:rPr>
            </w:r>
            <w:r>
              <w:rPr>
                <w:webHidden/>
              </w:rPr>
              <w:fldChar w:fldCharType="separate"/>
            </w:r>
            <w:r>
              <w:rPr>
                <w:webHidden/>
              </w:rPr>
              <w:t>12</w:t>
            </w:r>
            <w:r>
              <w:rPr>
                <w:webHidden/>
              </w:rPr>
              <w:fldChar w:fldCharType="end"/>
            </w:r>
          </w:hyperlink>
        </w:p>
        <w:p w14:paraId="2FC2BB3C" w14:textId="451CADB2" w:rsidR="00072B25" w:rsidRDefault="00072B2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3392103" w:history="1">
            <w:r w:rsidRPr="006D4CB9">
              <w:rPr>
                <w:rStyle w:val="Hyperlink"/>
              </w:rPr>
              <w:t>3.5.</w:t>
            </w:r>
            <w:r>
              <w:rPr>
                <w:rFonts w:asciiTheme="minorHAnsi" w:eastAsiaTheme="minorEastAsia" w:hAnsiTheme="minorHAnsi" w:cstheme="minorBidi"/>
                <w:kern w:val="2"/>
                <w:szCs w:val="24"/>
                <w:lang w:eastAsia="en-GB" w:bidi="ar-SA"/>
                <w14:ligatures w14:val="standardContextual"/>
              </w:rPr>
              <w:tab/>
            </w:r>
            <w:r w:rsidRPr="006D4CB9">
              <w:rPr>
                <w:rStyle w:val="Hyperlink"/>
              </w:rPr>
              <w:t>Mechanical engineering</w:t>
            </w:r>
            <w:r>
              <w:rPr>
                <w:webHidden/>
              </w:rPr>
              <w:tab/>
            </w:r>
            <w:r>
              <w:rPr>
                <w:webHidden/>
              </w:rPr>
              <w:fldChar w:fldCharType="begin"/>
            </w:r>
            <w:r>
              <w:rPr>
                <w:webHidden/>
              </w:rPr>
              <w:instrText xml:space="preserve"> PAGEREF _Toc203392103 \h </w:instrText>
            </w:r>
            <w:r>
              <w:rPr>
                <w:webHidden/>
              </w:rPr>
            </w:r>
            <w:r>
              <w:rPr>
                <w:webHidden/>
              </w:rPr>
              <w:fldChar w:fldCharType="separate"/>
            </w:r>
            <w:r>
              <w:rPr>
                <w:webHidden/>
              </w:rPr>
              <w:t>13</w:t>
            </w:r>
            <w:r>
              <w:rPr>
                <w:webHidden/>
              </w:rPr>
              <w:fldChar w:fldCharType="end"/>
            </w:r>
          </w:hyperlink>
        </w:p>
        <w:p w14:paraId="5C95BAA5" w14:textId="55E228F6" w:rsidR="00072B25" w:rsidRDefault="00072B2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3392104" w:history="1">
            <w:r w:rsidRPr="006D4CB9">
              <w:rPr>
                <w:rStyle w:val="Hyperlink"/>
              </w:rPr>
              <w:t>3.6.</w:t>
            </w:r>
            <w:r>
              <w:rPr>
                <w:rFonts w:asciiTheme="minorHAnsi" w:eastAsiaTheme="minorEastAsia" w:hAnsiTheme="minorHAnsi" w:cstheme="minorBidi"/>
                <w:kern w:val="2"/>
                <w:szCs w:val="24"/>
                <w:lang w:eastAsia="en-GB" w:bidi="ar-SA"/>
                <w14:ligatures w14:val="standardContextual"/>
              </w:rPr>
              <w:tab/>
            </w:r>
            <w:r w:rsidRPr="006D4CB9">
              <w:rPr>
                <w:rStyle w:val="Hyperlink"/>
              </w:rPr>
              <w:t>Civil engineering</w:t>
            </w:r>
            <w:r>
              <w:rPr>
                <w:webHidden/>
              </w:rPr>
              <w:tab/>
            </w:r>
            <w:r>
              <w:rPr>
                <w:webHidden/>
              </w:rPr>
              <w:fldChar w:fldCharType="begin"/>
            </w:r>
            <w:r>
              <w:rPr>
                <w:webHidden/>
              </w:rPr>
              <w:instrText xml:space="preserve"> PAGEREF _Toc203392104 \h </w:instrText>
            </w:r>
            <w:r>
              <w:rPr>
                <w:webHidden/>
              </w:rPr>
            </w:r>
            <w:r>
              <w:rPr>
                <w:webHidden/>
              </w:rPr>
              <w:fldChar w:fldCharType="separate"/>
            </w:r>
            <w:r>
              <w:rPr>
                <w:webHidden/>
              </w:rPr>
              <w:t>13</w:t>
            </w:r>
            <w:r>
              <w:rPr>
                <w:webHidden/>
              </w:rPr>
              <w:fldChar w:fldCharType="end"/>
            </w:r>
          </w:hyperlink>
        </w:p>
        <w:p w14:paraId="77264193" w14:textId="1BF19FB8" w:rsidR="00072B25" w:rsidRDefault="00072B2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3392105" w:history="1">
            <w:r w:rsidRPr="006D4CB9">
              <w:rPr>
                <w:rStyle w:val="Hyperlink"/>
              </w:rPr>
              <w:t>3.7.</w:t>
            </w:r>
            <w:r>
              <w:rPr>
                <w:rFonts w:asciiTheme="minorHAnsi" w:eastAsiaTheme="minorEastAsia" w:hAnsiTheme="minorHAnsi" w:cstheme="minorBidi"/>
                <w:kern w:val="2"/>
                <w:szCs w:val="24"/>
                <w:lang w:eastAsia="en-GB" w:bidi="ar-SA"/>
                <w14:ligatures w14:val="standardContextual"/>
              </w:rPr>
              <w:tab/>
            </w:r>
            <w:r w:rsidRPr="006D4CB9">
              <w:rPr>
                <w:rStyle w:val="Hyperlink"/>
              </w:rPr>
              <w:t>Probabilistic safety analysis</w:t>
            </w:r>
            <w:r>
              <w:rPr>
                <w:webHidden/>
              </w:rPr>
              <w:tab/>
            </w:r>
            <w:r>
              <w:rPr>
                <w:webHidden/>
              </w:rPr>
              <w:fldChar w:fldCharType="begin"/>
            </w:r>
            <w:r>
              <w:rPr>
                <w:webHidden/>
              </w:rPr>
              <w:instrText xml:space="preserve"> PAGEREF _Toc203392105 \h </w:instrText>
            </w:r>
            <w:r>
              <w:rPr>
                <w:webHidden/>
              </w:rPr>
            </w:r>
            <w:r>
              <w:rPr>
                <w:webHidden/>
              </w:rPr>
              <w:fldChar w:fldCharType="separate"/>
            </w:r>
            <w:r>
              <w:rPr>
                <w:webHidden/>
              </w:rPr>
              <w:t>13</w:t>
            </w:r>
            <w:r>
              <w:rPr>
                <w:webHidden/>
              </w:rPr>
              <w:fldChar w:fldCharType="end"/>
            </w:r>
          </w:hyperlink>
        </w:p>
        <w:p w14:paraId="11AEAB5A" w14:textId="6BFFE95E" w:rsidR="00072B25" w:rsidRDefault="00072B2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3392106" w:history="1">
            <w:r w:rsidRPr="006D4CB9">
              <w:rPr>
                <w:rStyle w:val="Hyperlink"/>
              </w:rPr>
              <w:t>3.8.</w:t>
            </w:r>
            <w:r>
              <w:rPr>
                <w:rFonts w:asciiTheme="minorHAnsi" w:eastAsiaTheme="minorEastAsia" w:hAnsiTheme="minorHAnsi" w:cstheme="minorBidi"/>
                <w:kern w:val="2"/>
                <w:szCs w:val="24"/>
                <w:lang w:eastAsia="en-GB" w:bidi="ar-SA"/>
                <w14:ligatures w14:val="standardContextual"/>
              </w:rPr>
              <w:tab/>
            </w:r>
            <w:r w:rsidRPr="006D4CB9">
              <w:rPr>
                <w:rStyle w:val="Hyperlink"/>
              </w:rPr>
              <w:t>Independent nuclear safety assessment</w:t>
            </w:r>
            <w:r>
              <w:rPr>
                <w:webHidden/>
              </w:rPr>
              <w:tab/>
            </w:r>
            <w:r>
              <w:rPr>
                <w:webHidden/>
              </w:rPr>
              <w:fldChar w:fldCharType="begin"/>
            </w:r>
            <w:r>
              <w:rPr>
                <w:webHidden/>
              </w:rPr>
              <w:instrText xml:space="preserve"> PAGEREF _Toc203392106 \h </w:instrText>
            </w:r>
            <w:r>
              <w:rPr>
                <w:webHidden/>
              </w:rPr>
            </w:r>
            <w:r>
              <w:rPr>
                <w:webHidden/>
              </w:rPr>
              <w:fldChar w:fldCharType="separate"/>
            </w:r>
            <w:r>
              <w:rPr>
                <w:webHidden/>
              </w:rPr>
              <w:t>14</w:t>
            </w:r>
            <w:r>
              <w:rPr>
                <w:webHidden/>
              </w:rPr>
              <w:fldChar w:fldCharType="end"/>
            </w:r>
          </w:hyperlink>
        </w:p>
        <w:p w14:paraId="74F0546A" w14:textId="06B5F0A9" w:rsidR="00072B25" w:rsidRDefault="00072B2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3392107" w:history="1">
            <w:r w:rsidRPr="006D4CB9">
              <w:rPr>
                <w:rStyle w:val="Hyperlink"/>
              </w:rPr>
              <w:t>3.9.</w:t>
            </w:r>
            <w:r>
              <w:rPr>
                <w:rFonts w:asciiTheme="minorHAnsi" w:eastAsiaTheme="minorEastAsia" w:hAnsiTheme="minorHAnsi" w:cstheme="minorBidi"/>
                <w:kern w:val="2"/>
                <w:szCs w:val="24"/>
                <w:lang w:eastAsia="en-GB" w:bidi="ar-SA"/>
                <w14:ligatures w14:val="standardContextual"/>
              </w:rPr>
              <w:tab/>
            </w:r>
            <w:r w:rsidRPr="006D4CB9">
              <w:rPr>
                <w:rStyle w:val="Hyperlink"/>
              </w:rPr>
              <w:t>Civil nuclear security and safeguards</w:t>
            </w:r>
            <w:r>
              <w:rPr>
                <w:webHidden/>
              </w:rPr>
              <w:tab/>
            </w:r>
            <w:r>
              <w:rPr>
                <w:webHidden/>
              </w:rPr>
              <w:fldChar w:fldCharType="begin"/>
            </w:r>
            <w:r>
              <w:rPr>
                <w:webHidden/>
              </w:rPr>
              <w:instrText xml:space="preserve"> PAGEREF _Toc203392107 \h </w:instrText>
            </w:r>
            <w:r>
              <w:rPr>
                <w:webHidden/>
              </w:rPr>
            </w:r>
            <w:r>
              <w:rPr>
                <w:webHidden/>
              </w:rPr>
              <w:fldChar w:fldCharType="separate"/>
            </w:r>
            <w:r>
              <w:rPr>
                <w:webHidden/>
              </w:rPr>
              <w:t>14</w:t>
            </w:r>
            <w:r>
              <w:rPr>
                <w:webHidden/>
              </w:rPr>
              <w:fldChar w:fldCharType="end"/>
            </w:r>
          </w:hyperlink>
        </w:p>
        <w:p w14:paraId="42E3539B" w14:textId="423F8DF4" w:rsidR="00072B25" w:rsidRDefault="00072B25">
          <w:pPr>
            <w:pStyle w:val="TOC2"/>
            <w:tabs>
              <w:tab w:val="left" w:pos="1200"/>
            </w:tabs>
            <w:rPr>
              <w:rFonts w:asciiTheme="minorHAnsi" w:eastAsiaTheme="minorEastAsia" w:hAnsiTheme="minorHAnsi" w:cstheme="minorBidi"/>
              <w:kern w:val="2"/>
              <w:szCs w:val="24"/>
              <w:lang w:eastAsia="en-GB" w:bidi="ar-SA"/>
              <w14:ligatures w14:val="standardContextual"/>
            </w:rPr>
          </w:pPr>
          <w:hyperlink w:anchor="_Toc203392108" w:history="1">
            <w:r w:rsidRPr="006D4CB9">
              <w:rPr>
                <w:rStyle w:val="Hyperlink"/>
              </w:rPr>
              <w:t>3.10.</w:t>
            </w:r>
            <w:r>
              <w:rPr>
                <w:rFonts w:asciiTheme="minorHAnsi" w:eastAsiaTheme="minorEastAsia" w:hAnsiTheme="minorHAnsi" w:cstheme="minorBidi"/>
                <w:kern w:val="2"/>
                <w:szCs w:val="24"/>
                <w:lang w:eastAsia="en-GB" w:bidi="ar-SA"/>
                <w14:ligatures w14:val="standardContextual"/>
              </w:rPr>
              <w:tab/>
            </w:r>
            <w:r w:rsidRPr="006D4CB9">
              <w:rPr>
                <w:rStyle w:val="Hyperlink"/>
              </w:rPr>
              <w:t>Engagement with other governmental agencies</w:t>
            </w:r>
            <w:r>
              <w:rPr>
                <w:webHidden/>
              </w:rPr>
              <w:tab/>
            </w:r>
            <w:r>
              <w:rPr>
                <w:webHidden/>
              </w:rPr>
              <w:fldChar w:fldCharType="begin"/>
            </w:r>
            <w:r>
              <w:rPr>
                <w:webHidden/>
              </w:rPr>
              <w:instrText xml:space="preserve"> PAGEREF _Toc203392108 \h </w:instrText>
            </w:r>
            <w:r>
              <w:rPr>
                <w:webHidden/>
              </w:rPr>
            </w:r>
            <w:r>
              <w:rPr>
                <w:webHidden/>
              </w:rPr>
              <w:fldChar w:fldCharType="separate"/>
            </w:r>
            <w:r>
              <w:rPr>
                <w:webHidden/>
              </w:rPr>
              <w:t>14</w:t>
            </w:r>
            <w:r>
              <w:rPr>
                <w:webHidden/>
              </w:rPr>
              <w:fldChar w:fldCharType="end"/>
            </w:r>
          </w:hyperlink>
        </w:p>
        <w:p w14:paraId="260B26C5" w14:textId="73C4D7BE" w:rsidR="00072B25" w:rsidRDefault="00072B2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3392109" w:history="1">
            <w:r w:rsidRPr="006D4CB9">
              <w:rPr>
                <w:rStyle w:val="Hyperlink"/>
              </w:rPr>
              <w:t>4.</w:t>
            </w:r>
            <w:r>
              <w:rPr>
                <w:rFonts w:asciiTheme="minorHAnsi" w:eastAsiaTheme="minorEastAsia" w:hAnsiTheme="minorHAnsi" w:cstheme="minorBidi"/>
                <w:kern w:val="2"/>
                <w:szCs w:val="24"/>
                <w:lang w:eastAsia="en-GB" w:bidi="ar-SA"/>
                <w14:ligatures w14:val="standardContextual"/>
              </w:rPr>
              <w:tab/>
            </w:r>
            <w:r w:rsidRPr="006D4CB9">
              <w:rPr>
                <w:rStyle w:val="Hyperlink"/>
              </w:rPr>
              <w:t>Matters arising from ONR’s work</w:t>
            </w:r>
            <w:r>
              <w:rPr>
                <w:webHidden/>
              </w:rPr>
              <w:tab/>
            </w:r>
            <w:r>
              <w:rPr>
                <w:webHidden/>
              </w:rPr>
              <w:fldChar w:fldCharType="begin"/>
            </w:r>
            <w:r>
              <w:rPr>
                <w:webHidden/>
              </w:rPr>
              <w:instrText xml:space="preserve"> PAGEREF _Toc203392109 \h </w:instrText>
            </w:r>
            <w:r>
              <w:rPr>
                <w:webHidden/>
              </w:rPr>
            </w:r>
            <w:r>
              <w:rPr>
                <w:webHidden/>
              </w:rPr>
              <w:fldChar w:fldCharType="separate"/>
            </w:r>
            <w:r>
              <w:rPr>
                <w:webHidden/>
              </w:rPr>
              <w:t>14</w:t>
            </w:r>
            <w:r>
              <w:rPr>
                <w:webHidden/>
              </w:rPr>
              <w:fldChar w:fldCharType="end"/>
            </w:r>
          </w:hyperlink>
        </w:p>
        <w:p w14:paraId="14DB15A8" w14:textId="3E6D948B" w:rsidR="00072B25" w:rsidRDefault="00072B2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3392110" w:history="1">
            <w:r w:rsidRPr="006D4CB9">
              <w:rPr>
                <w:rStyle w:val="Hyperlink"/>
              </w:rPr>
              <w:t>5.</w:t>
            </w:r>
            <w:r>
              <w:rPr>
                <w:rFonts w:asciiTheme="minorHAnsi" w:eastAsiaTheme="minorEastAsia" w:hAnsiTheme="minorHAnsi" w:cstheme="minorBidi"/>
                <w:kern w:val="2"/>
                <w:szCs w:val="24"/>
                <w:lang w:eastAsia="en-GB" w:bidi="ar-SA"/>
                <w14:ligatures w14:val="standardContextual"/>
              </w:rPr>
              <w:tab/>
            </w:r>
            <w:r w:rsidRPr="006D4CB9">
              <w:rPr>
                <w:rStyle w:val="Hyperlink"/>
              </w:rPr>
              <w:t>Conclusions</w:t>
            </w:r>
            <w:r>
              <w:rPr>
                <w:webHidden/>
              </w:rPr>
              <w:tab/>
            </w:r>
            <w:r>
              <w:rPr>
                <w:webHidden/>
              </w:rPr>
              <w:fldChar w:fldCharType="begin"/>
            </w:r>
            <w:r>
              <w:rPr>
                <w:webHidden/>
              </w:rPr>
              <w:instrText xml:space="preserve"> PAGEREF _Toc203392110 \h </w:instrText>
            </w:r>
            <w:r>
              <w:rPr>
                <w:webHidden/>
              </w:rPr>
            </w:r>
            <w:r>
              <w:rPr>
                <w:webHidden/>
              </w:rPr>
              <w:fldChar w:fldCharType="separate"/>
            </w:r>
            <w:r>
              <w:rPr>
                <w:webHidden/>
              </w:rPr>
              <w:t>14</w:t>
            </w:r>
            <w:r>
              <w:rPr>
                <w:webHidden/>
              </w:rPr>
              <w:fldChar w:fldCharType="end"/>
            </w:r>
          </w:hyperlink>
        </w:p>
        <w:p w14:paraId="33DA8973" w14:textId="4E06ACF0" w:rsidR="00072B25" w:rsidRDefault="00072B2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3392111" w:history="1">
            <w:r w:rsidRPr="006D4CB9">
              <w:rPr>
                <w:rStyle w:val="Hyperlink"/>
              </w:rPr>
              <w:t>6.</w:t>
            </w:r>
            <w:r>
              <w:rPr>
                <w:rFonts w:asciiTheme="minorHAnsi" w:eastAsiaTheme="minorEastAsia" w:hAnsiTheme="minorHAnsi" w:cstheme="minorBidi"/>
                <w:kern w:val="2"/>
                <w:szCs w:val="24"/>
                <w:lang w:eastAsia="en-GB" w:bidi="ar-SA"/>
                <w14:ligatures w14:val="standardContextual"/>
              </w:rPr>
              <w:tab/>
            </w:r>
            <w:r w:rsidRPr="006D4CB9">
              <w:rPr>
                <w:rStyle w:val="Hyperlink"/>
              </w:rPr>
              <w:t>Recommendations</w:t>
            </w:r>
            <w:r>
              <w:rPr>
                <w:webHidden/>
              </w:rPr>
              <w:tab/>
            </w:r>
            <w:r>
              <w:rPr>
                <w:webHidden/>
              </w:rPr>
              <w:fldChar w:fldCharType="begin"/>
            </w:r>
            <w:r>
              <w:rPr>
                <w:webHidden/>
              </w:rPr>
              <w:instrText xml:space="preserve"> PAGEREF _Toc203392111 \h </w:instrText>
            </w:r>
            <w:r>
              <w:rPr>
                <w:webHidden/>
              </w:rPr>
            </w:r>
            <w:r>
              <w:rPr>
                <w:webHidden/>
              </w:rPr>
              <w:fldChar w:fldCharType="separate"/>
            </w:r>
            <w:r>
              <w:rPr>
                <w:webHidden/>
              </w:rPr>
              <w:t>15</w:t>
            </w:r>
            <w:r>
              <w:rPr>
                <w:webHidden/>
              </w:rPr>
              <w:fldChar w:fldCharType="end"/>
            </w:r>
          </w:hyperlink>
        </w:p>
        <w:p w14:paraId="61D7DC30" w14:textId="3F5C3377" w:rsidR="00072B25" w:rsidRDefault="00072B25">
          <w:pPr>
            <w:pStyle w:val="TOC1"/>
            <w:rPr>
              <w:rFonts w:asciiTheme="minorHAnsi" w:eastAsiaTheme="minorEastAsia" w:hAnsiTheme="minorHAnsi" w:cstheme="minorBidi"/>
              <w:kern w:val="2"/>
              <w:szCs w:val="24"/>
              <w:lang w:eastAsia="en-GB" w:bidi="ar-SA"/>
              <w14:ligatures w14:val="standardContextual"/>
            </w:rPr>
          </w:pPr>
          <w:hyperlink w:anchor="_Toc203392112" w:history="1">
            <w:r w:rsidRPr="006D4CB9">
              <w:rPr>
                <w:rStyle w:val="Hyperlink"/>
              </w:rPr>
              <w:t>References</w:t>
            </w:r>
            <w:r>
              <w:rPr>
                <w:webHidden/>
              </w:rPr>
              <w:tab/>
            </w:r>
            <w:r>
              <w:rPr>
                <w:webHidden/>
              </w:rPr>
              <w:fldChar w:fldCharType="begin"/>
            </w:r>
            <w:r>
              <w:rPr>
                <w:webHidden/>
              </w:rPr>
              <w:instrText xml:space="preserve"> PAGEREF _Toc203392112 \h </w:instrText>
            </w:r>
            <w:r>
              <w:rPr>
                <w:webHidden/>
              </w:rPr>
            </w:r>
            <w:r>
              <w:rPr>
                <w:webHidden/>
              </w:rPr>
              <w:fldChar w:fldCharType="separate"/>
            </w:r>
            <w:r>
              <w:rPr>
                <w:webHidden/>
              </w:rPr>
              <w:t>16</w:t>
            </w:r>
            <w:r>
              <w:rPr>
                <w:webHidden/>
              </w:rPr>
              <w:fldChar w:fldCharType="end"/>
            </w:r>
          </w:hyperlink>
        </w:p>
        <w:p w14:paraId="65FCBC12" w14:textId="3731D983" w:rsidR="00F8500A" w:rsidRDefault="00F8500A">
          <w:r>
            <w:rPr>
              <w:b/>
              <w:bCs/>
              <w:noProof/>
            </w:rPr>
            <w:fldChar w:fldCharType="end"/>
          </w:r>
        </w:p>
      </w:sdtContent>
    </w:sdt>
    <w:p w14:paraId="0CAD6143" w14:textId="2DC99FAC" w:rsidR="00AC2E98" w:rsidRDefault="00AC2E98" w:rsidP="473E231C">
      <w:pPr>
        <w:pStyle w:val="Bulletlist1"/>
        <w:numPr>
          <w:ilvl w:val="0"/>
          <w:numId w:val="0"/>
        </w:numPr>
        <w:ind w:left="1276"/>
        <w:sectPr w:rsidR="00AC2E98" w:rsidSect="00E72E4A">
          <w:pgSz w:w="11906" w:h="16838" w:code="9"/>
          <w:pgMar w:top="1440" w:right="1440" w:bottom="1440" w:left="1440" w:header="397" w:footer="397" w:gutter="0"/>
          <w:cols w:space="312"/>
          <w:docGrid w:linePitch="360"/>
        </w:sectPr>
      </w:pPr>
    </w:p>
    <w:p w14:paraId="4A9F4FE3" w14:textId="312575BC" w:rsidR="0038766B" w:rsidRPr="00410423" w:rsidRDefault="0038766B" w:rsidP="00410423">
      <w:pPr>
        <w:pStyle w:val="Heading1"/>
      </w:pPr>
      <w:bookmarkStart w:id="4" w:name="_Toc203392096"/>
      <w:bookmarkStart w:id="5" w:name="_Toc109727647"/>
      <w:r w:rsidRPr="00410423">
        <w:lastRenderedPageBreak/>
        <w:t xml:space="preserve">Permission </w:t>
      </w:r>
      <w:r w:rsidR="00385E75">
        <w:t>r</w:t>
      </w:r>
      <w:r w:rsidR="00385E75" w:rsidRPr="00410423">
        <w:t>equested</w:t>
      </w:r>
      <w:bookmarkEnd w:id="4"/>
    </w:p>
    <w:p w14:paraId="668DAE29" w14:textId="40C844C7" w:rsidR="000F617C" w:rsidRDefault="006C4264" w:rsidP="0099220B">
      <w:pPr>
        <w:pStyle w:val="NumList1"/>
      </w:pPr>
      <w:r>
        <w:t xml:space="preserve">EDF Energy Nuclear Generation Limited (the licensee) </w:t>
      </w:r>
      <w:r w:rsidR="006773EE">
        <w:t>has asked</w:t>
      </w:r>
      <w:r w:rsidR="00671E82">
        <w:t xml:space="preserve"> </w:t>
      </w:r>
      <w:sdt>
        <w:sdtPr>
          <w:id w:val="-1422326494"/>
          <w:citation/>
        </w:sdtPr>
        <w:sdtContent>
          <w:r w:rsidR="00212794">
            <w:fldChar w:fldCharType="begin"/>
          </w:r>
          <w:r w:rsidR="00212794">
            <w:instrText xml:space="preserve"> CITATION NSL \l 2057 </w:instrText>
          </w:r>
          <w:r w:rsidR="00212794">
            <w:fldChar w:fldCharType="separate"/>
          </w:r>
          <w:r w:rsidR="004329E6" w:rsidRPr="004329E6">
            <w:rPr>
              <w:noProof/>
            </w:rPr>
            <w:t>[1]</w:t>
          </w:r>
          <w:r w:rsidR="00212794">
            <w:fldChar w:fldCharType="end"/>
          </w:r>
        </w:sdtContent>
      </w:sdt>
      <w:r w:rsidR="006773EE">
        <w:t xml:space="preserve"> for our agreement to extend the operating </w:t>
      </w:r>
      <w:r w:rsidR="001841C6">
        <w:t xml:space="preserve">period of Torness (TOR) reactor 2 (R2) from 25 July 2025 until no later than </w:t>
      </w:r>
      <w:r w:rsidR="00F52C41">
        <w:t>9 February 2026.</w:t>
      </w:r>
    </w:p>
    <w:p w14:paraId="591D1602" w14:textId="77777777" w:rsidR="00590C5D" w:rsidRPr="0038766B" w:rsidRDefault="00590C5D" w:rsidP="00AC2E98">
      <w:pPr>
        <w:pStyle w:val="NumList1"/>
        <w:numPr>
          <w:ilvl w:val="0"/>
          <w:numId w:val="0"/>
        </w:numPr>
        <w:ind w:left="851"/>
      </w:pPr>
    </w:p>
    <w:p w14:paraId="13C362CC" w14:textId="780BE3CD" w:rsidR="0038766B" w:rsidRPr="0038766B" w:rsidRDefault="00590C5D" w:rsidP="00410423">
      <w:pPr>
        <w:pStyle w:val="Heading1"/>
      </w:pPr>
      <w:bookmarkStart w:id="6" w:name="_Toc203392097"/>
      <w:r>
        <w:t>Background</w:t>
      </w:r>
      <w:bookmarkEnd w:id="6"/>
    </w:p>
    <w:p w14:paraId="0F9ECB94" w14:textId="52055D13" w:rsidR="00F52C41" w:rsidRDefault="00F52C41" w:rsidP="00AC2E98">
      <w:pPr>
        <w:pStyle w:val="NumList1"/>
      </w:pPr>
      <w:r>
        <w:t xml:space="preserve">The </w:t>
      </w:r>
      <w:r w:rsidR="003046D5">
        <w:t>nuclear site licence for TOR requires the licensee to periodically shutdown any plant or process</w:t>
      </w:r>
      <w:r w:rsidR="00E61918">
        <w:t xml:space="preserve"> under licence condition (LC) 30 for the purpose of examination, inspection, </w:t>
      </w:r>
      <w:r w:rsidR="006952D3">
        <w:t xml:space="preserve">maintenance and testing. </w:t>
      </w:r>
      <w:r w:rsidR="008A1B4C">
        <w:t>The maintenance schedule preface (an approved document under LC 28 (4)), spec</w:t>
      </w:r>
      <w:r w:rsidR="00EF5237">
        <w:t xml:space="preserve">ifies that reactor periodic shutdowns (referred to as statutory outages) take place after a maximum </w:t>
      </w:r>
      <w:r w:rsidR="006721BB">
        <w:t>period of three calendar years following consent to start up after the previous periodic shutdown.</w:t>
      </w:r>
    </w:p>
    <w:p w14:paraId="65ED2FC7" w14:textId="7D7EEC9B" w:rsidR="00B37C33" w:rsidRDefault="00223995" w:rsidP="00AC2E98">
      <w:pPr>
        <w:pStyle w:val="NumList1"/>
      </w:pPr>
      <w:r>
        <w:t xml:space="preserve">We gave consent to start up TOR R2 after its last periodic shutdown </w:t>
      </w:r>
      <w:r w:rsidR="00EA67BE">
        <w:t>on 25 July 2022</w:t>
      </w:r>
      <w:r w:rsidR="0020675A">
        <w:t xml:space="preserve"> (licence instrument 565)</w:t>
      </w:r>
      <w:r w:rsidR="004B4C87">
        <w:t xml:space="preserve">. Therefore, the next periodic shutdown </w:t>
      </w:r>
      <w:r w:rsidR="00D12AE2">
        <w:t>was</w:t>
      </w:r>
      <w:r w:rsidR="0046645F">
        <w:t xml:space="preserve"> due on or before 25 July 2025.</w:t>
      </w:r>
    </w:p>
    <w:p w14:paraId="676F6C22" w14:textId="72EEEB6C" w:rsidR="00735D37" w:rsidRDefault="00735D37" w:rsidP="00AC2E98">
      <w:pPr>
        <w:pStyle w:val="NumList1"/>
      </w:pPr>
      <w:r>
        <w:t xml:space="preserve">In order to de-conflict the </w:t>
      </w:r>
      <w:r w:rsidR="00432072">
        <w:t>periodic shutdown programme for 2024/2025 and minimise the impact o</w:t>
      </w:r>
      <w:r w:rsidR="009B5342">
        <w:t xml:space="preserve">f supply chain resource availability, the licensee proposed </w:t>
      </w:r>
      <w:r w:rsidR="00394640">
        <w:t xml:space="preserve">deferring the periodic shutdowns for Heysham 2, Hartlepool, Heysham </w:t>
      </w:r>
      <w:r w:rsidR="00283514">
        <w:t>1</w:t>
      </w:r>
      <w:r w:rsidR="00394640">
        <w:t xml:space="preserve"> and Torness.</w:t>
      </w:r>
      <w:r w:rsidR="00104FDE">
        <w:t xml:space="preserve"> The revised programme</w:t>
      </w:r>
      <w:r w:rsidR="00AE6EA9">
        <w:t xml:space="preserve"> was to </w:t>
      </w:r>
      <w:r w:rsidR="00F1144F">
        <w:t>designed</w:t>
      </w:r>
      <w:r w:rsidR="00104FDE">
        <w:t xml:space="preserve"> minimise the</w:t>
      </w:r>
      <w:r w:rsidR="006B2978">
        <w:t xml:space="preserve"> overall</w:t>
      </w:r>
      <w:r w:rsidR="004962FF">
        <w:t xml:space="preserve"> risk </w:t>
      </w:r>
      <w:r w:rsidR="006D59F6">
        <w:t>of deferring the four periodic shutdowns</w:t>
      </w:r>
      <w:r w:rsidR="000A7357">
        <w:t xml:space="preserve">. </w:t>
      </w:r>
      <w:r w:rsidR="00755F8C">
        <w:t>We have already agreed to exten</w:t>
      </w:r>
      <w:r w:rsidR="006B2978">
        <w:t>d</w:t>
      </w:r>
      <w:r w:rsidR="00755F8C">
        <w:t xml:space="preserve"> the operating period for </w:t>
      </w:r>
      <w:r w:rsidR="00DF196F">
        <w:t xml:space="preserve">reactors at </w:t>
      </w:r>
      <w:r w:rsidR="00755F8C" w:rsidRPr="00755F8C">
        <w:t>Heysham 2, Hartlepool</w:t>
      </w:r>
      <w:r w:rsidR="00755F8C">
        <w:t xml:space="preserve"> and</w:t>
      </w:r>
      <w:r w:rsidR="00755F8C" w:rsidRPr="00755F8C">
        <w:t xml:space="preserve"> Heysham </w:t>
      </w:r>
      <w:r w:rsidR="00755F8C">
        <w:t>1</w:t>
      </w:r>
      <w:r w:rsidR="00B2558F">
        <w:t>.</w:t>
      </w:r>
    </w:p>
    <w:p w14:paraId="4B5CD1A7" w14:textId="71F319EF" w:rsidR="00497DCC" w:rsidRDefault="00A32A88" w:rsidP="00DC66D8">
      <w:pPr>
        <w:pStyle w:val="NumList1"/>
      </w:pPr>
      <w:r>
        <w:t>The licensee’s safety justification</w:t>
      </w:r>
      <w:r w:rsidR="00064FCA">
        <w:t xml:space="preserve"> </w:t>
      </w:r>
      <w:r w:rsidR="008461F7">
        <w:t>(EC 376180)</w:t>
      </w:r>
      <w:r w:rsidR="008461F7" w:rsidRPr="008461F7">
        <w:t xml:space="preserve"> </w:t>
      </w:r>
      <w:sdt>
        <w:sdtPr>
          <w:id w:val="-746492715"/>
          <w:citation/>
        </w:sdtPr>
        <w:sdtContent>
          <w:r w:rsidR="008461F7">
            <w:fldChar w:fldCharType="begin"/>
          </w:r>
          <w:r w:rsidR="008461F7">
            <w:instrText xml:space="preserve"> CITATION NSL \l 2057 </w:instrText>
          </w:r>
          <w:r w:rsidR="008461F7">
            <w:fldChar w:fldCharType="separate"/>
          </w:r>
          <w:r w:rsidR="004329E6" w:rsidRPr="004329E6">
            <w:rPr>
              <w:noProof/>
            </w:rPr>
            <w:t>[1]</w:t>
          </w:r>
          <w:r w:rsidR="008461F7">
            <w:fldChar w:fldCharType="end"/>
          </w:r>
        </w:sdtContent>
      </w:sdt>
      <w:r w:rsidR="008461F7">
        <w:t xml:space="preserve"> </w:t>
      </w:r>
      <w:r w:rsidR="002C3434">
        <w:t xml:space="preserve">presents a systematic review of the plant performance, reliability, material condition and </w:t>
      </w:r>
      <w:r w:rsidR="00201572">
        <w:t>safety case commitments.</w:t>
      </w:r>
      <w:r w:rsidR="00905586">
        <w:t xml:space="preserve"> It concludes that extending the operating period of R2 from 25 July 2025 </w:t>
      </w:r>
      <w:r w:rsidR="00ED3BBA">
        <w:t xml:space="preserve">to no later than 9 February 2026 (199 days) will not lead to a significant </w:t>
      </w:r>
      <w:r w:rsidR="00227EE0">
        <w:t>increase in the nuclear safety risk.</w:t>
      </w:r>
    </w:p>
    <w:p w14:paraId="413FAFDF" w14:textId="77777777" w:rsidR="00B37C33" w:rsidRPr="00B37C33" w:rsidRDefault="00B37C33" w:rsidP="00AC2E98">
      <w:pPr>
        <w:pStyle w:val="NumList1"/>
        <w:numPr>
          <w:ilvl w:val="0"/>
          <w:numId w:val="0"/>
        </w:numPr>
        <w:ind w:left="851"/>
      </w:pPr>
    </w:p>
    <w:p w14:paraId="4A4B131A" w14:textId="7C60D921" w:rsidR="0038766B" w:rsidRPr="0038766B" w:rsidRDefault="00385E75" w:rsidP="00410423">
      <w:pPr>
        <w:pStyle w:val="Heading1"/>
      </w:pPr>
      <w:bookmarkStart w:id="7" w:name="_Toc203392098"/>
      <w:r>
        <w:lastRenderedPageBreak/>
        <w:t>Assessment and inspection work carried out by ONR in consideration of this request</w:t>
      </w:r>
      <w:bookmarkEnd w:id="7"/>
    </w:p>
    <w:p w14:paraId="3297C016" w14:textId="77777777" w:rsidR="00EB6EFF" w:rsidRDefault="0038766B" w:rsidP="006C7895">
      <w:pPr>
        <w:pStyle w:val="NumList1"/>
      </w:pPr>
      <w:r w:rsidRPr="0038766B">
        <w:t>In accordance with the regulatory permissioning strategy</w:t>
      </w:r>
      <w:r w:rsidR="00E9481F">
        <w:t xml:space="preserve">, our agreement to extend the operating period of TOR R2 has been informed by advice </w:t>
      </w:r>
      <w:r w:rsidR="00EB6EFF">
        <w:t>from specialist inspectors in the following disciplines:</w:t>
      </w:r>
    </w:p>
    <w:p w14:paraId="537FDB50" w14:textId="73701470" w:rsidR="00EB6EFF" w:rsidRDefault="00F75056" w:rsidP="00343AE7">
      <w:pPr>
        <w:pStyle w:val="Bulletlist1"/>
      </w:pPr>
      <w:r>
        <w:t>g</w:t>
      </w:r>
      <w:r w:rsidR="00343AE7">
        <w:t>raphite</w:t>
      </w:r>
      <w:r w:rsidR="005F3D9F">
        <w:t xml:space="preserve"> structural</w:t>
      </w:r>
      <w:r w:rsidR="00343AE7">
        <w:t xml:space="preserve"> integrity</w:t>
      </w:r>
      <w:r>
        <w:t>;</w:t>
      </w:r>
    </w:p>
    <w:p w14:paraId="60D40977" w14:textId="2DCCF01E" w:rsidR="00343AE7" w:rsidRDefault="00F75056" w:rsidP="00343AE7">
      <w:pPr>
        <w:pStyle w:val="Bulletlist1"/>
      </w:pPr>
      <w:r>
        <w:t>s</w:t>
      </w:r>
      <w:r w:rsidR="005F3D9F">
        <w:t>teel s</w:t>
      </w:r>
      <w:r w:rsidR="00343AE7">
        <w:t>tructural integrity</w:t>
      </w:r>
      <w:r>
        <w:t>;</w:t>
      </w:r>
    </w:p>
    <w:p w14:paraId="74BA4FE6" w14:textId="2A248A3D" w:rsidR="00343AE7" w:rsidRDefault="00F75056" w:rsidP="00343AE7">
      <w:pPr>
        <w:pStyle w:val="Bulletlist1"/>
      </w:pPr>
      <w:r>
        <w:t>e</w:t>
      </w:r>
      <w:r w:rsidR="00343AE7">
        <w:t>lectrical engineering</w:t>
      </w:r>
      <w:r>
        <w:t>;</w:t>
      </w:r>
    </w:p>
    <w:p w14:paraId="53CAFF9D" w14:textId="56D809BF" w:rsidR="00343AE7" w:rsidRDefault="00F75056" w:rsidP="00343AE7">
      <w:pPr>
        <w:pStyle w:val="Bulletlist1"/>
      </w:pPr>
      <w:r>
        <w:t>c</w:t>
      </w:r>
      <w:r w:rsidR="00343AE7">
        <w:t>ontrol and instrumentation</w:t>
      </w:r>
      <w:r>
        <w:t>;</w:t>
      </w:r>
    </w:p>
    <w:p w14:paraId="7A21C8A8" w14:textId="38FAB815" w:rsidR="00343AE7" w:rsidRDefault="00F75056" w:rsidP="00343AE7">
      <w:pPr>
        <w:pStyle w:val="Bulletlist1"/>
      </w:pPr>
      <w:r>
        <w:t>m</w:t>
      </w:r>
      <w:r w:rsidR="00343AE7">
        <w:t xml:space="preserve">echanical </w:t>
      </w:r>
      <w:r w:rsidR="000F0EBF">
        <w:t>engineering</w:t>
      </w:r>
      <w:r>
        <w:t>;</w:t>
      </w:r>
    </w:p>
    <w:p w14:paraId="547F0699" w14:textId="15E0FA1E" w:rsidR="000F0EBF" w:rsidRDefault="00F75056" w:rsidP="00343AE7">
      <w:pPr>
        <w:pStyle w:val="Bulletlist1"/>
      </w:pPr>
      <w:r>
        <w:t>c</w:t>
      </w:r>
      <w:r w:rsidR="000F0EBF">
        <w:t>ivil engineering</w:t>
      </w:r>
      <w:r>
        <w:t>; and</w:t>
      </w:r>
    </w:p>
    <w:p w14:paraId="7C0DD2B3" w14:textId="72E80306" w:rsidR="000F0EBF" w:rsidRDefault="00F75056" w:rsidP="00343AE7">
      <w:pPr>
        <w:pStyle w:val="Bulletlist1"/>
      </w:pPr>
      <w:r>
        <w:t>p</w:t>
      </w:r>
      <w:r w:rsidR="000F0EBF">
        <w:t xml:space="preserve">robabilistic </w:t>
      </w:r>
      <w:r>
        <w:t>s</w:t>
      </w:r>
      <w:r w:rsidR="000F0EBF">
        <w:t>afety analysis</w:t>
      </w:r>
      <w:r>
        <w:t>.</w:t>
      </w:r>
    </w:p>
    <w:p w14:paraId="02E6759C" w14:textId="3236C646" w:rsidR="000F0EBF" w:rsidRDefault="000F0EBF" w:rsidP="00E16C7F">
      <w:pPr>
        <w:pStyle w:val="NumList1"/>
      </w:pPr>
      <w:r>
        <w:t xml:space="preserve">The following sections provide summaries </w:t>
      </w:r>
      <w:r w:rsidR="000B7E1A">
        <w:t>of the assessment findings for each discipline.</w:t>
      </w:r>
    </w:p>
    <w:p w14:paraId="1D03F20E" w14:textId="769D75C3" w:rsidR="000B7E1A" w:rsidRDefault="000B7E1A" w:rsidP="00244076">
      <w:pPr>
        <w:pStyle w:val="Heading2"/>
      </w:pPr>
      <w:bookmarkStart w:id="8" w:name="_Toc203392099"/>
      <w:r>
        <w:t>Graphite</w:t>
      </w:r>
      <w:r w:rsidR="005F3D9F">
        <w:t xml:space="preserve"> s</w:t>
      </w:r>
      <w:r w:rsidR="00763A5C">
        <w:t>tructural</w:t>
      </w:r>
      <w:r>
        <w:t xml:space="preserve"> integrity</w:t>
      </w:r>
      <w:bookmarkEnd w:id="8"/>
    </w:p>
    <w:p w14:paraId="09730F29" w14:textId="33ADFFC1" w:rsidR="00594A1B" w:rsidRDefault="00CE52D9" w:rsidP="00220792">
      <w:pPr>
        <w:pStyle w:val="NumList1"/>
      </w:pPr>
      <w:r>
        <w:t xml:space="preserve">Reference </w:t>
      </w:r>
      <w:sdt>
        <w:sdtPr>
          <w:id w:val="226342031"/>
          <w:citation/>
        </w:sdtPr>
        <w:sdtContent>
          <w:r w:rsidR="00DE2B93">
            <w:fldChar w:fldCharType="begin"/>
          </w:r>
          <w:r w:rsidR="00212794">
            <w:instrText xml:space="preserve">CITATION Gra \l 2057 </w:instrText>
          </w:r>
          <w:r w:rsidR="00DE2B93">
            <w:fldChar w:fldCharType="separate"/>
          </w:r>
          <w:r w:rsidR="004329E6" w:rsidRPr="004329E6">
            <w:rPr>
              <w:noProof/>
            </w:rPr>
            <w:t>[2]</w:t>
          </w:r>
          <w:r w:rsidR="00DE2B93">
            <w:fldChar w:fldCharType="end"/>
          </w:r>
        </w:sdtContent>
      </w:sdt>
      <w:r w:rsidR="000C6B0F">
        <w:t xml:space="preserve"> reports the fin</w:t>
      </w:r>
      <w:r w:rsidR="00203A1F">
        <w:t xml:space="preserve">dings </w:t>
      </w:r>
      <w:r w:rsidR="002C0E0D">
        <w:t xml:space="preserve">of </w:t>
      </w:r>
      <w:r w:rsidR="00A36145">
        <w:t>our</w:t>
      </w:r>
      <w:r w:rsidR="002C0E0D">
        <w:t xml:space="preserve"> graphite structural integrity review of the licensee’s justification to extend the operating period of TOR R2.</w:t>
      </w:r>
      <w:r w:rsidR="00220792">
        <w:t xml:space="preserve"> </w:t>
      </w:r>
      <w:r w:rsidR="00594A1B">
        <w:t xml:space="preserve">The review considered </w:t>
      </w:r>
      <w:r w:rsidR="002A7390">
        <w:t xml:space="preserve">graphite brick cracking predictions and weight loss. </w:t>
      </w:r>
    </w:p>
    <w:p w14:paraId="390BCBFF" w14:textId="1D10B0E5" w:rsidR="002864F0" w:rsidRDefault="00DD01E3" w:rsidP="00F53314">
      <w:pPr>
        <w:pStyle w:val="NumList1"/>
      </w:pPr>
      <w:r>
        <w:t>On the basis that r</w:t>
      </w:r>
      <w:r w:rsidR="00430A0D">
        <w:t xml:space="preserve">ecent </w:t>
      </w:r>
      <w:r w:rsidR="00A05183">
        <w:t>inspection</w:t>
      </w:r>
      <w:r w:rsidR="00397FDF">
        <w:t xml:space="preserve"> results</w:t>
      </w:r>
      <w:r w:rsidR="00A05183">
        <w:t xml:space="preserve"> have been within the </w:t>
      </w:r>
      <w:r w:rsidR="71F5DDB2">
        <w:t>licensee's</w:t>
      </w:r>
      <w:r w:rsidR="00A05183">
        <w:t xml:space="preserve"> expectations</w:t>
      </w:r>
      <w:r w:rsidR="00167842">
        <w:t xml:space="preserve">, </w:t>
      </w:r>
      <w:r w:rsidR="00C91B4C">
        <w:t>our</w:t>
      </w:r>
      <w:r w:rsidR="00183FCB">
        <w:t xml:space="preserve"> inspector was content that </w:t>
      </w:r>
      <w:r w:rsidR="00167842">
        <w:t xml:space="preserve">there </w:t>
      </w:r>
      <w:r w:rsidR="00C4783A">
        <w:t>would be</w:t>
      </w:r>
      <w:r w:rsidR="00167842">
        <w:t xml:space="preserve"> negligi</w:t>
      </w:r>
      <w:r w:rsidR="00753A03">
        <w:t xml:space="preserve">ble risk from brick cracking during the </w:t>
      </w:r>
      <w:r w:rsidR="00C4783A">
        <w:t xml:space="preserve">extended </w:t>
      </w:r>
      <w:r w:rsidR="00C34D32">
        <w:t>operating</w:t>
      </w:r>
      <w:r w:rsidR="00753A03">
        <w:t xml:space="preserve"> period.</w:t>
      </w:r>
      <w:r w:rsidR="00220792">
        <w:t xml:space="preserve"> The inspector notes that</w:t>
      </w:r>
      <w:r w:rsidR="003E035F">
        <w:t xml:space="preserve"> the collection of trepanned samples from the graphite </w:t>
      </w:r>
      <w:r w:rsidR="00A11CD8">
        <w:t xml:space="preserve">fuel bricks is important to inform the licensee’s </w:t>
      </w:r>
      <w:r w:rsidR="00185CB8">
        <w:t>understanding the evolution of weight loss and material properties</w:t>
      </w:r>
      <w:r w:rsidR="00F53314">
        <w:t>. The inspector judged that</w:t>
      </w:r>
      <w:r w:rsidR="002864F0" w:rsidRPr="002864F0">
        <w:t xml:space="preserve"> delaying </w:t>
      </w:r>
      <w:r w:rsidR="00FC1657">
        <w:t xml:space="preserve">collection </w:t>
      </w:r>
      <w:r w:rsidR="001C671A">
        <w:t xml:space="preserve">of </w:t>
      </w:r>
      <w:r w:rsidR="00C759FC">
        <w:t>s</w:t>
      </w:r>
      <w:r w:rsidR="002864F0" w:rsidRPr="002864F0">
        <w:t xml:space="preserve">amples </w:t>
      </w:r>
      <w:r w:rsidR="00C759FC">
        <w:t xml:space="preserve">during the extended operating period </w:t>
      </w:r>
      <w:r w:rsidR="00F140B0">
        <w:t xml:space="preserve"> </w:t>
      </w:r>
      <w:r w:rsidR="002D1397">
        <w:t>would</w:t>
      </w:r>
      <w:r w:rsidR="002864F0" w:rsidRPr="002864F0">
        <w:t xml:space="preserve"> not represent a reduction in safety.</w:t>
      </w:r>
    </w:p>
    <w:p w14:paraId="05F65385" w14:textId="4F1CC264" w:rsidR="006F33F4" w:rsidRDefault="00C91B4C" w:rsidP="004823DF">
      <w:pPr>
        <w:pStyle w:val="NumList1"/>
      </w:pPr>
      <w:r>
        <w:t>A</w:t>
      </w:r>
      <w:r w:rsidR="00DD437A">
        <w:t>ddition</w:t>
      </w:r>
      <w:r>
        <w:t>ally</w:t>
      </w:r>
      <w:r w:rsidR="00DD437A">
        <w:t xml:space="preserve">, the inspector </w:t>
      </w:r>
      <w:r w:rsidR="001A7818">
        <w:t>note</w:t>
      </w:r>
      <w:r w:rsidR="003C2C60">
        <w:t>d</w:t>
      </w:r>
      <w:r w:rsidR="001A7818">
        <w:t xml:space="preserve"> that </w:t>
      </w:r>
      <w:r w:rsidR="00956EC2">
        <w:t xml:space="preserve">R2 will reach </w:t>
      </w:r>
      <w:r w:rsidR="00076724">
        <w:t xml:space="preserve">the limit of its steam ingress safety case during the </w:t>
      </w:r>
      <w:r w:rsidR="000A387F">
        <w:t>extended operating period</w:t>
      </w:r>
      <w:r w:rsidR="00030F4F">
        <w:t xml:space="preserve"> </w:t>
      </w:r>
      <w:r w:rsidR="00030F4F" w:rsidRPr="00030F4F">
        <w:t>and that they are engaging with the licensee on the implementation of a new safety case</w:t>
      </w:r>
      <w:r w:rsidR="000A387F">
        <w:t>.</w:t>
      </w:r>
      <w:r w:rsidR="00D70ADB">
        <w:t xml:space="preserve"> T</w:t>
      </w:r>
      <w:r w:rsidR="00D70ADB" w:rsidRPr="00D70ADB">
        <w:t>he volume of graphite material lost due to oxidation (e.g. weight loss) within the active core</w:t>
      </w:r>
      <w:r w:rsidR="00D70ADB">
        <w:t xml:space="preserve"> is a key limit in the case.</w:t>
      </w:r>
      <w:r w:rsidR="00D70ADB" w:rsidRPr="00D70ADB">
        <w:t xml:space="preserve"> </w:t>
      </w:r>
      <w:r w:rsidR="006F33F4" w:rsidRPr="006F33F4">
        <w:t xml:space="preserve">This limit is based on modelling of the </w:t>
      </w:r>
      <w:r w:rsidR="006F33F4" w:rsidRPr="006F33F4">
        <w:lastRenderedPageBreak/>
        <w:t>evolution of weight loss and whilst further trepanned sample data would be beneficial any new data would not be available to support this case even if it was extracted on the original (July 2025) timescales</w:t>
      </w:r>
      <w:r w:rsidR="00621E12">
        <w:t>. T</w:t>
      </w:r>
      <w:r w:rsidR="00595AEF">
        <w:t>herefore, the inspector was</w:t>
      </w:r>
      <w:r w:rsidR="006F33F4" w:rsidRPr="006F33F4">
        <w:t xml:space="preserve"> content that the deferral will not affect evidence which underpins this safety case.</w:t>
      </w:r>
    </w:p>
    <w:p w14:paraId="75E5FB70" w14:textId="12EF3689" w:rsidR="000E3272" w:rsidRPr="005C5D11" w:rsidRDefault="000E3272" w:rsidP="0045004B">
      <w:pPr>
        <w:pStyle w:val="NumList1"/>
      </w:pPr>
      <w:r w:rsidRPr="005C5D11">
        <w:t xml:space="preserve">The inspector did not </w:t>
      </w:r>
      <w:r w:rsidR="009321B5" w:rsidRPr="005C5D11">
        <w:t>raise any</w:t>
      </w:r>
      <w:r w:rsidRPr="005C5D11">
        <w:t xml:space="preserve"> </w:t>
      </w:r>
      <w:r w:rsidR="00802E5E" w:rsidRPr="005C5D11">
        <w:t>objections to us agreeing to extend the operating period of TOR R2</w:t>
      </w:r>
      <w:r w:rsidR="002D4169">
        <w:t xml:space="preserve"> until </w:t>
      </w:r>
      <w:r w:rsidR="002D4169" w:rsidRPr="002D4169">
        <w:t>9 February 2026</w:t>
      </w:r>
      <w:r w:rsidR="00802E5E" w:rsidRPr="005C5D11">
        <w:t>.</w:t>
      </w:r>
    </w:p>
    <w:p w14:paraId="3B69CF37" w14:textId="7C4BEAA9" w:rsidR="000B7E1A" w:rsidRDefault="0045004B" w:rsidP="00F732D8">
      <w:pPr>
        <w:pStyle w:val="Heading2"/>
      </w:pPr>
      <w:bookmarkStart w:id="9" w:name="_Toc203392100"/>
      <w:r>
        <w:t xml:space="preserve">Steel </w:t>
      </w:r>
      <w:r w:rsidR="00621E12">
        <w:t>s</w:t>
      </w:r>
      <w:r w:rsidR="000B7E1A">
        <w:t>tructural integrity</w:t>
      </w:r>
      <w:bookmarkEnd w:id="9"/>
    </w:p>
    <w:p w14:paraId="4CBB99DD" w14:textId="49E6C22B" w:rsidR="00137924" w:rsidRDefault="0045004B" w:rsidP="00380910">
      <w:pPr>
        <w:pStyle w:val="NumList1"/>
      </w:pPr>
      <w:r w:rsidRPr="0045004B">
        <w:t xml:space="preserve">Reference </w:t>
      </w:r>
      <w:sdt>
        <w:sdtPr>
          <w:id w:val="-246506966"/>
          <w:citation/>
        </w:sdtPr>
        <w:sdtContent>
          <w:r w:rsidR="00EE4EC4">
            <w:fldChar w:fldCharType="begin"/>
          </w:r>
          <w:r w:rsidR="00EE4EC4">
            <w:instrText xml:space="preserve"> CITATION Str \l 2057 </w:instrText>
          </w:r>
          <w:r w:rsidR="00EE4EC4">
            <w:fldChar w:fldCharType="separate"/>
          </w:r>
          <w:r w:rsidR="004329E6" w:rsidRPr="004329E6">
            <w:rPr>
              <w:noProof/>
            </w:rPr>
            <w:t>[3]</w:t>
          </w:r>
          <w:r w:rsidR="00EE4EC4">
            <w:fldChar w:fldCharType="end"/>
          </w:r>
        </w:sdtContent>
      </w:sdt>
      <w:r w:rsidRPr="0045004B">
        <w:t xml:space="preserve"> reports the findings of </w:t>
      </w:r>
      <w:r w:rsidR="00A36145">
        <w:t>our</w:t>
      </w:r>
      <w:r w:rsidRPr="0045004B">
        <w:t xml:space="preserve"> </w:t>
      </w:r>
      <w:r>
        <w:t>steel</w:t>
      </w:r>
      <w:r w:rsidRPr="0045004B">
        <w:t xml:space="preserve"> structural integrity review of the licensee’s justification to extend the operating period of TOR R2.</w:t>
      </w:r>
      <w:r w:rsidR="00380910">
        <w:t xml:space="preserve"> </w:t>
      </w:r>
      <w:r w:rsidR="00137924">
        <w:t xml:space="preserve">The review considered </w:t>
      </w:r>
      <w:r w:rsidR="007B5B0D">
        <w:t xml:space="preserve">the time at power, </w:t>
      </w:r>
      <w:r w:rsidR="00361B39" w:rsidRPr="00361B39">
        <w:t>time dependent aspects of the safety case</w:t>
      </w:r>
      <w:r w:rsidR="00D62114">
        <w:t>,</w:t>
      </w:r>
      <w:r w:rsidR="00693B02">
        <w:t xml:space="preserve"> </w:t>
      </w:r>
      <w:r w:rsidR="00693B02" w:rsidRPr="00693B02">
        <w:t>safe life</w:t>
      </w:r>
      <w:r w:rsidR="00693B02">
        <w:t xml:space="preserve"> crack</w:t>
      </w:r>
      <w:r w:rsidR="00693B02" w:rsidRPr="00693B02">
        <w:t xml:space="preserve"> assessments</w:t>
      </w:r>
      <w:r w:rsidR="00380910">
        <w:t xml:space="preserve"> and</w:t>
      </w:r>
      <w:r w:rsidR="00A778D7" w:rsidRPr="00A778D7">
        <w:t xml:space="preserve"> Pressure Systems Safety Regulations</w:t>
      </w:r>
      <w:r w:rsidR="00D62114">
        <w:t xml:space="preserve"> </w:t>
      </w:r>
      <w:r w:rsidR="00A778D7" w:rsidRPr="00A778D7">
        <w:t>(</w:t>
      </w:r>
      <w:r w:rsidR="00380910" w:rsidRPr="00A778D7">
        <w:t>PSSR</w:t>
      </w:r>
      <w:r w:rsidR="00A778D7" w:rsidRPr="00A778D7">
        <w:t>)</w:t>
      </w:r>
      <w:r w:rsidR="00380910" w:rsidRPr="00A778D7">
        <w:t xml:space="preserve"> postponements</w:t>
      </w:r>
      <w:r w:rsidR="00380910">
        <w:t>.</w:t>
      </w:r>
    </w:p>
    <w:p w14:paraId="66509B15" w14:textId="3B8BE6F7" w:rsidR="00380910" w:rsidRDefault="000F75E5" w:rsidP="00380910">
      <w:pPr>
        <w:pStyle w:val="NumList1"/>
      </w:pPr>
      <w:r>
        <w:t xml:space="preserve">The inspector notes that the </w:t>
      </w:r>
      <w:r w:rsidR="008E4589" w:rsidRPr="008E4589">
        <w:t>component life assessment</w:t>
      </w:r>
      <w:r w:rsidR="008E4589">
        <w:t xml:space="preserve">s identify a small number of components </w:t>
      </w:r>
      <w:r w:rsidR="00F95880">
        <w:t xml:space="preserve">that will exceed their action levels during the extended operating period. In the inspector’s opinion, </w:t>
      </w:r>
      <w:r w:rsidR="00552745" w:rsidRPr="00552745">
        <w:t xml:space="preserve">this does not present a challenge to the safe deferral of the </w:t>
      </w:r>
      <w:r w:rsidR="00507522">
        <w:t>periodic shutdown</w:t>
      </w:r>
      <w:r w:rsidR="00552745" w:rsidRPr="00552745">
        <w:t xml:space="preserve"> but</w:t>
      </w:r>
      <w:r w:rsidR="00507522">
        <w:t xml:space="preserve"> will need to be addressed</w:t>
      </w:r>
      <w:r w:rsidR="00552745" w:rsidRPr="00552745">
        <w:t xml:space="preserve"> for the next operating cycle.</w:t>
      </w:r>
    </w:p>
    <w:p w14:paraId="7EC962B4" w14:textId="14AB7589" w:rsidR="00F07298" w:rsidRDefault="00FF5A2B" w:rsidP="00245DF7">
      <w:pPr>
        <w:pStyle w:val="NumList1"/>
      </w:pPr>
      <w:r>
        <w:t xml:space="preserve">The inspector </w:t>
      </w:r>
      <w:r w:rsidR="009A7006">
        <w:t>was</w:t>
      </w:r>
      <w:r>
        <w:t xml:space="preserve"> content </w:t>
      </w:r>
      <w:r w:rsidR="00FC21CB">
        <w:t xml:space="preserve">with the licensee’s </w:t>
      </w:r>
      <w:r w:rsidR="005E539E">
        <w:t>approach</w:t>
      </w:r>
      <w:r w:rsidR="00FC21CB">
        <w:t xml:space="preserve"> that there is no requirement to bring forward</w:t>
      </w:r>
      <w:r w:rsidR="00866172">
        <w:t xml:space="preserve"> inspections for </w:t>
      </w:r>
      <w:r w:rsidR="00866172" w:rsidRPr="00866172">
        <w:t>lower classification</w:t>
      </w:r>
      <w:r w:rsidR="00866172">
        <w:t xml:space="preserve"> components with known defects or degradation mechanisms</w:t>
      </w:r>
      <w:r w:rsidR="00C929FB">
        <w:t>.</w:t>
      </w:r>
      <w:r w:rsidR="00C929FB" w:rsidRPr="00C929FB">
        <w:t xml:space="preserve"> </w:t>
      </w:r>
      <w:r w:rsidR="00C929FB">
        <w:t xml:space="preserve">The inspector </w:t>
      </w:r>
      <w:r w:rsidR="007D28F2">
        <w:t>was</w:t>
      </w:r>
      <w:r w:rsidR="00C929FB">
        <w:t xml:space="preserve"> satisfied that the licensee has complied with its arrangements for safe life assessments and there </w:t>
      </w:r>
      <w:r w:rsidR="007D28F2">
        <w:t>were</w:t>
      </w:r>
      <w:r w:rsidR="00C929FB">
        <w:t xml:space="preserve"> no adverse implications for the extended operating period.</w:t>
      </w:r>
    </w:p>
    <w:p w14:paraId="6E29442E" w14:textId="2730D609" w:rsidR="00650B8E" w:rsidRDefault="00650B8E" w:rsidP="00F732D8">
      <w:pPr>
        <w:pStyle w:val="NumList1"/>
      </w:pPr>
      <w:r>
        <w:t>The inspector</w:t>
      </w:r>
      <w:r w:rsidR="0009047F">
        <w:t xml:space="preserve"> supports the licensee’s judgement</w:t>
      </w:r>
      <w:r w:rsidR="00596B28">
        <w:t>,</w:t>
      </w:r>
      <w:r>
        <w:t xml:space="preserve"> that delaying the programme of</w:t>
      </w:r>
      <w:r w:rsidR="00DC0240">
        <w:t xml:space="preserve"> feed water </w:t>
      </w:r>
      <w:r>
        <w:t>valve spindle</w:t>
      </w:r>
      <w:r w:rsidR="00DC0240">
        <w:t xml:space="preserve"> replacements</w:t>
      </w:r>
      <w:r w:rsidR="009759D9">
        <w:t>,</w:t>
      </w:r>
      <w:r w:rsidR="0009047F">
        <w:t xml:space="preserve"> </w:t>
      </w:r>
      <w:r w:rsidR="00596B28">
        <w:t>will not increase the risk of failure</w:t>
      </w:r>
      <w:r w:rsidR="007C5282" w:rsidRPr="007C5282">
        <w:t xml:space="preserve"> </w:t>
      </w:r>
      <w:r w:rsidR="007C5282">
        <w:t>during the extended operating period</w:t>
      </w:r>
      <w:r w:rsidR="009759D9">
        <w:t>.</w:t>
      </w:r>
    </w:p>
    <w:p w14:paraId="1BC08EFB" w14:textId="666FCB21" w:rsidR="00B8198A" w:rsidRDefault="00B8198A" w:rsidP="00B8198A">
      <w:pPr>
        <w:pStyle w:val="NumList1"/>
      </w:pPr>
      <w:r w:rsidRPr="00B8198A">
        <w:t xml:space="preserve">The inspector did not raise any objections </w:t>
      </w:r>
      <w:r w:rsidR="00621E12">
        <w:t xml:space="preserve">to </w:t>
      </w:r>
      <w:r w:rsidRPr="00B8198A">
        <w:t>agreeing to extend the operating period of TOR R2 until 9 February 2026.</w:t>
      </w:r>
    </w:p>
    <w:p w14:paraId="653F396F" w14:textId="3C8779CB" w:rsidR="000B7E1A" w:rsidRDefault="000B7E1A" w:rsidP="00F732D8">
      <w:pPr>
        <w:pStyle w:val="Heading2"/>
      </w:pPr>
      <w:bookmarkStart w:id="10" w:name="_Toc203392101"/>
      <w:r>
        <w:t>Electrical engineering</w:t>
      </w:r>
      <w:bookmarkEnd w:id="10"/>
    </w:p>
    <w:p w14:paraId="4DD8167B" w14:textId="33649535" w:rsidR="00CB06D4" w:rsidRDefault="00F732D8" w:rsidP="00CB06D4">
      <w:pPr>
        <w:pStyle w:val="NumList1"/>
      </w:pPr>
      <w:r w:rsidRPr="00F732D8">
        <w:t xml:space="preserve">Reference </w:t>
      </w:r>
      <w:sdt>
        <w:sdtPr>
          <w:id w:val="-1097023329"/>
          <w:citation/>
        </w:sdtPr>
        <w:sdtContent>
          <w:r w:rsidR="008B3B23">
            <w:fldChar w:fldCharType="begin"/>
          </w:r>
          <w:r w:rsidR="008B3B23">
            <w:instrText xml:space="preserve"> CITATION ONR1 \l 2057 </w:instrText>
          </w:r>
          <w:r w:rsidR="008B3B23">
            <w:fldChar w:fldCharType="separate"/>
          </w:r>
          <w:r w:rsidR="004329E6" w:rsidRPr="004329E6">
            <w:rPr>
              <w:noProof/>
            </w:rPr>
            <w:t>[4]</w:t>
          </w:r>
          <w:r w:rsidR="008B3B23">
            <w:fldChar w:fldCharType="end"/>
          </w:r>
        </w:sdtContent>
      </w:sdt>
      <w:r w:rsidRPr="00F732D8">
        <w:t xml:space="preserve"> reports the findings of </w:t>
      </w:r>
      <w:r w:rsidR="00A36145">
        <w:t>our</w:t>
      </w:r>
      <w:r w:rsidRPr="00F732D8">
        <w:t xml:space="preserve"> </w:t>
      </w:r>
      <w:r>
        <w:t>electrical engineering</w:t>
      </w:r>
      <w:r w:rsidRPr="00F732D8">
        <w:t xml:space="preserve"> </w:t>
      </w:r>
      <w:r w:rsidR="00537F5D">
        <w:t>assessment</w:t>
      </w:r>
      <w:r w:rsidRPr="00F732D8">
        <w:t xml:space="preserve"> of the licensee’s justification to extend the operating period of TOR R2.</w:t>
      </w:r>
      <w:r w:rsidR="008A7044">
        <w:t xml:space="preserve"> </w:t>
      </w:r>
      <w:r w:rsidR="008A7044" w:rsidRPr="008A7044">
        <w:t>The assessment considered the impact of deferred maintenance on nuclear safety significant electrical systems.</w:t>
      </w:r>
      <w:r w:rsidR="00CB06D4">
        <w:t xml:space="preserve"> The inspector was satisfied that:</w:t>
      </w:r>
    </w:p>
    <w:p w14:paraId="75E354C2" w14:textId="77777777" w:rsidR="00CB06D4" w:rsidRDefault="00CB06D4" w:rsidP="00CB06D4">
      <w:pPr>
        <w:pStyle w:val="Bulletlist1"/>
      </w:pPr>
      <w:r>
        <w:t>equipment performance, reliability, availability and material condition are adequate and will not be undermined by the extended operating period;</w:t>
      </w:r>
    </w:p>
    <w:p w14:paraId="2D377BC8" w14:textId="77777777" w:rsidR="00CB06D4" w:rsidRDefault="00CB06D4" w:rsidP="00CB06D4">
      <w:pPr>
        <w:pStyle w:val="Bulletlist1"/>
      </w:pPr>
      <w:r>
        <w:lastRenderedPageBreak/>
        <w:t>there are no operational or safety case constraints which would prevent the safe extension of the operating period;</w:t>
      </w:r>
    </w:p>
    <w:p w14:paraId="44947150" w14:textId="2B8F6BF2" w:rsidR="00CB06D4" w:rsidRDefault="00CB06D4" w:rsidP="00CB06D4">
      <w:pPr>
        <w:pStyle w:val="Bulletlist1"/>
      </w:pPr>
      <w:r>
        <w:t xml:space="preserve">the risk of any relevant electrical systems reaching a performance reliability cliff edge during the extended period has </w:t>
      </w:r>
      <w:r w:rsidR="28651418">
        <w:t>been</w:t>
      </w:r>
      <w:r>
        <w:t xml:space="preserve"> adequately considered and that </w:t>
      </w:r>
      <w:r w:rsidR="008B607D">
        <w:t>risk</w:t>
      </w:r>
      <w:r>
        <w:t xml:space="preserve"> remains </w:t>
      </w:r>
      <w:r w:rsidR="7FAB7E02">
        <w:t>as low as reasonably practicable</w:t>
      </w:r>
      <w:r>
        <w:t>; and</w:t>
      </w:r>
    </w:p>
    <w:p w14:paraId="444CF524" w14:textId="0DCBD2BF" w:rsidR="009E73EE" w:rsidRPr="00F732D8" w:rsidRDefault="00CB06D4" w:rsidP="00CB06D4">
      <w:pPr>
        <w:pStyle w:val="Bulletlist1"/>
      </w:pPr>
      <w:r>
        <w:t>the nuclear safety risks associated with extending the operating period are low and consistent in maintaining an overall risk position which is tolerable and as low as reasonably practicable.</w:t>
      </w:r>
    </w:p>
    <w:p w14:paraId="76E6CF01" w14:textId="71484BD4" w:rsidR="000B5A5D" w:rsidRDefault="00DB0BBA" w:rsidP="000B5A5D">
      <w:pPr>
        <w:pStyle w:val="NumList1"/>
      </w:pPr>
      <w:r>
        <w:t xml:space="preserve">The inspector </w:t>
      </w:r>
      <w:r w:rsidR="00F12E2C">
        <w:t>was</w:t>
      </w:r>
      <w:r w:rsidR="000B5A5D">
        <w:t xml:space="preserve"> satisfied with the claims, arguments and evidence provided </w:t>
      </w:r>
      <w:r w:rsidR="00F12E2C">
        <w:t>in the licensee’s proposal</w:t>
      </w:r>
      <w:r w:rsidR="000B5A5D">
        <w:t xml:space="preserve"> and </w:t>
      </w:r>
      <w:r w:rsidR="008068E4">
        <w:t>did</w:t>
      </w:r>
      <w:r w:rsidR="000B5A5D">
        <w:t xml:space="preserve"> not identif</w:t>
      </w:r>
      <w:r w:rsidR="008068E4">
        <w:t>y</w:t>
      </w:r>
      <w:r w:rsidR="000B5A5D">
        <w:t xml:space="preserve"> any safety significant shortfalls. </w:t>
      </w:r>
      <w:r w:rsidR="0031523C">
        <w:t>The inspector had no objection</w:t>
      </w:r>
      <w:r w:rsidR="00A76023">
        <w:t xml:space="preserve">, from an electrical engineering perspective to agreeing to </w:t>
      </w:r>
      <w:r w:rsidR="00A76023" w:rsidRPr="00A76023">
        <w:t>extend the operating period of TOR R2</w:t>
      </w:r>
      <w:r w:rsidR="002D4169">
        <w:t xml:space="preserve"> </w:t>
      </w:r>
      <w:r w:rsidR="002D4169" w:rsidRPr="002D4169">
        <w:t>until 9 February 2026</w:t>
      </w:r>
      <w:r w:rsidR="00A76023" w:rsidRPr="00A76023">
        <w:t>.</w:t>
      </w:r>
    </w:p>
    <w:p w14:paraId="6A0AE4BF" w14:textId="36AA0B3A" w:rsidR="000B7E1A" w:rsidRDefault="000B7E1A" w:rsidP="00893A29">
      <w:pPr>
        <w:pStyle w:val="Heading2"/>
      </w:pPr>
      <w:bookmarkStart w:id="11" w:name="_Toc203392102"/>
      <w:r>
        <w:t>Control and instrumentation</w:t>
      </w:r>
      <w:bookmarkEnd w:id="11"/>
    </w:p>
    <w:p w14:paraId="06CC3233" w14:textId="4499A098" w:rsidR="006E43CD" w:rsidRPr="001F08DA" w:rsidRDefault="00893A29" w:rsidP="00462EB0">
      <w:pPr>
        <w:pStyle w:val="NumList1"/>
      </w:pPr>
      <w:r w:rsidRPr="00893A29">
        <w:t xml:space="preserve">Reference </w:t>
      </w:r>
      <w:sdt>
        <w:sdtPr>
          <w:id w:val="1927914059"/>
          <w:citation/>
        </w:sdtPr>
        <w:sdtContent>
          <w:r w:rsidR="00227BF5">
            <w:fldChar w:fldCharType="begin"/>
          </w:r>
          <w:r w:rsidR="004329E6">
            <w:instrText xml:space="preserve">CITATION Con3 \l 2057 </w:instrText>
          </w:r>
          <w:r w:rsidR="00227BF5">
            <w:fldChar w:fldCharType="separate"/>
          </w:r>
          <w:r w:rsidR="004329E6" w:rsidRPr="004329E6">
            <w:rPr>
              <w:noProof/>
            </w:rPr>
            <w:t>[5]</w:t>
          </w:r>
          <w:r w:rsidR="00227BF5">
            <w:fldChar w:fldCharType="end"/>
          </w:r>
        </w:sdtContent>
      </w:sdt>
      <w:r w:rsidRPr="00893A29">
        <w:t xml:space="preserve"> reports the findings of our </w:t>
      </w:r>
      <w:r w:rsidR="00E95074">
        <w:t>control and instrumentation</w:t>
      </w:r>
      <w:r w:rsidR="00B85FF4">
        <w:t xml:space="preserve"> (C&amp;I)</w:t>
      </w:r>
      <w:r w:rsidRPr="00893A29">
        <w:t xml:space="preserve"> review of the licensee’s justification to extend the operating period of TOR </w:t>
      </w:r>
      <w:r w:rsidRPr="001F08DA">
        <w:t>R2.</w:t>
      </w:r>
      <w:r w:rsidR="00462EB0" w:rsidRPr="001F08DA">
        <w:t xml:space="preserve"> The review considered:</w:t>
      </w:r>
    </w:p>
    <w:p w14:paraId="62AE909D" w14:textId="37BA914C" w:rsidR="006E43CD" w:rsidRPr="001F08DA" w:rsidRDefault="006F4A85" w:rsidP="00BC0786">
      <w:pPr>
        <w:pStyle w:val="Bulletlist1"/>
      </w:pPr>
      <w:r w:rsidRPr="001F08DA">
        <w:t>w</w:t>
      </w:r>
      <w:r w:rsidR="006E43CD" w:rsidRPr="001F08DA">
        <w:t xml:space="preserve">hether C&amp;I related statutory outage examination, inspection, maintenance, and testing activities covered by the </w:t>
      </w:r>
      <w:r w:rsidR="00A77E3C" w:rsidRPr="001F08DA">
        <w:t>TOR</w:t>
      </w:r>
      <w:r w:rsidR="006E43CD" w:rsidRPr="001F08DA">
        <w:t xml:space="preserve"> maintenance schedule ha</w:t>
      </w:r>
      <w:r w:rsidR="008C305F" w:rsidRPr="001F08DA">
        <w:t>s</w:t>
      </w:r>
      <w:r w:rsidR="006E43CD" w:rsidRPr="001F08DA">
        <w:t xml:space="preserve"> been adequately reviewed by suitably qualified and experienced personnel (SQEP)</w:t>
      </w:r>
      <w:r w:rsidR="008C305F" w:rsidRPr="001F08DA">
        <w:t>;</w:t>
      </w:r>
    </w:p>
    <w:p w14:paraId="5DEEB8D1" w14:textId="27A4461C" w:rsidR="006E43CD" w:rsidRPr="001F08DA" w:rsidRDefault="006F4A85" w:rsidP="00BC0786">
      <w:pPr>
        <w:pStyle w:val="Bulletlist1"/>
      </w:pPr>
      <w:r w:rsidRPr="001F08DA">
        <w:t>if t</w:t>
      </w:r>
      <w:r w:rsidR="006E43CD" w:rsidRPr="001F08DA">
        <w:t xml:space="preserve">he potential for the accuracy of C&amp;I systems/equipment important to safety to drift past the point that </w:t>
      </w:r>
      <w:r w:rsidR="00C20B8A" w:rsidRPr="001F08DA">
        <w:t>they are</w:t>
      </w:r>
      <w:r w:rsidR="006E43CD" w:rsidRPr="001F08DA">
        <w:t xml:space="preserve"> unable to perform </w:t>
      </w:r>
      <w:r w:rsidR="00C20B8A" w:rsidRPr="001F08DA">
        <w:t>their</w:t>
      </w:r>
      <w:r w:rsidR="006E43CD" w:rsidRPr="001F08DA">
        <w:t xml:space="preserve"> nuclear safety function during the </w:t>
      </w:r>
      <w:r w:rsidR="00C20B8A" w:rsidRPr="001F08DA">
        <w:t>extende</w:t>
      </w:r>
      <w:r w:rsidRPr="001F08DA">
        <w:t>d</w:t>
      </w:r>
      <w:r w:rsidR="006E43CD" w:rsidRPr="001F08DA">
        <w:t xml:space="preserve"> period has been considered by SQEP and the risk has been adequately assessed to remain acceptably low</w:t>
      </w:r>
      <w:r w:rsidR="008C305F" w:rsidRPr="001F08DA">
        <w:t>;</w:t>
      </w:r>
    </w:p>
    <w:p w14:paraId="2A350557" w14:textId="2A097F0B" w:rsidR="006E43CD" w:rsidRPr="001F08DA" w:rsidRDefault="001F08DA" w:rsidP="00BC0786">
      <w:pPr>
        <w:pStyle w:val="Bulletlist1"/>
      </w:pPr>
      <w:r w:rsidRPr="001F08DA">
        <w:t>t</w:t>
      </w:r>
      <w:r w:rsidR="006E43CD" w:rsidRPr="001F08DA">
        <w:t xml:space="preserve">he potential for C&amp;I systems/equipment important to safety to reach a reliability cliff edge during the </w:t>
      </w:r>
      <w:r w:rsidR="008C305F" w:rsidRPr="001F08DA">
        <w:t>extended</w:t>
      </w:r>
      <w:r w:rsidR="006E43CD" w:rsidRPr="001F08DA">
        <w:t xml:space="preserve"> period has been considered by SQEP and the risk has been adequately assessed to remain acceptably low</w:t>
      </w:r>
      <w:r w:rsidRPr="001F08DA">
        <w:t>; and</w:t>
      </w:r>
    </w:p>
    <w:p w14:paraId="4D06A3D5" w14:textId="540C0081" w:rsidR="00003BE1" w:rsidRPr="001F08DA" w:rsidRDefault="001F08DA" w:rsidP="008570F4">
      <w:pPr>
        <w:pStyle w:val="Bulletlist1"/>
      </w:pPr>
      <w:r w:rsidRPr="001F08DA">
        <w:t>w</w:t>
      </w:r>
      <w:r w:rsidR="006E43CD" w:rsidRPr="001F08DA">
        <w:t>hether further potential C&amp;I</w:t>
      </w:r>
      <w:r w:rsidRPr="001F08DA">
        <w:t xml:space="preserve"> </w:t>
      </w:r>
      <w:r w:rsidR="006E43CD" w:rsidRPr="001F08DA">
        <w:t xml:space="preserve">related risk reduction measures have been identified and assessed to demonstrate that the risk has been reduced to ALARP. </w:t>
      </w:r>
    </w:p>
    <w:p w14:paraId="3A1A517C" w14:textId="43C626A8" w:rsidR="00003BE1" w:rsidRPr="00674CB0" w:rsidRDefault="00003BE1" w:rsidP="001330DB">
      <w:pPr>
        <w:pStyle w:val="NumList1"/>
      </w:pPr>
      <w:r w:rsidRPr="00674CB0">
        <w:t>The inspector did not</w:t>
      </w:r>
      <w:r w:rsidR="008570F4" w:rsidRPr="00674CB0">
        <w:t xml:space="preserve"> identify any significant issues or shortfalls</w:t>
      </w:r>
      <w:r w:rsidR="004A228A" w:rsidRPr="00674CB0">
        <w:t xml:space="preserve"> and did not</w:t>
      </w:r>
      <w:r w:rsidRPr="00674CB0">
        <w:t xml:space="preserve"> raise any objections to agreeing to extend the operating period of TOR R2 until 9 February 2026.</w:t>
      </w:r>
    </w:p>
    <w:p w14:paraId="0BA15F20" w14:textId="3A0EEF9B" w:rsidR="000B7E1A" w:rsidRDefault="000B7E1A" w:rsidP="00E95074">
      <w:pPr>
        <w:pStyle w:val="Heading2"/>
      </w:pPr>
      <w:bookmarkStart w:id="12" w:name="_Toc203392103"/>
      <w:r>
        <w:lastRenderedPageBreak/>
        <w:t>Mechanical engineering</w:t>
      </w:r>
      <w:bookmarkEnd w:id="12"/>
    </w:p>
    <w:p w14:paraId="4B4AC8F2" w14:textId="0B61B0C3" w:rsidR="00E95074" w:rsidRPr="00E95074" w:rsidRDefault="00E95074" w:rsidP="00E95074">
      <w:pPr>
        <w:pStyle w:val="NumList1"/>
      </w:pPr>
      <w:r w:rsidRPr="00E95074">
        <w:t xml:space="preserve">Reference </w:t>
      </w:r>
      <w:sdt>
        <w:sdtPr>
          <w:id w:val="-1200470480"/>
          <w:citation/>
        </w:sdtPr>
        <w:sdtContent>
          <w:r w:rsidR="00CF7F5C">
            <w:fldChar w:fldCharType="begin"/>
          </w:r>
          <w:r w:rsidR="00CF7F5C">
            <w:instrText xml:space="preserve"> CITATION Mec \l 2057 </w:instrText>
          </w:r>
          <w:r w:rsidR="00CF7F5C">
            <w:fldChar w:fldCharType="separate"/>
          </w:r>
          <w:r w:rsidR="004329E6" w:rsidRPr="004329E6">
            <w:rPr>
              <w:noProof/>
            </w:rPr>
            <w:t>[6]</w:t>
          </w:r>
          <w:r w:rsidR="00CF7F5C">
            <w:fldChar w:fldCharType="end"/>
          </w:r>
        </w:sdtContent>
      </w:sdt>
      <w:r w:rsidRPr="00E95074">
        <w:t xml:space="preserve"> reports the findings of our </w:t>
      </w:r>
      <w:r>
        <w:t>mechanical</w:t>
      </w:r>
      <w:r w:rsidRPr="00E95074">
        <w:t xml:space="preserve"> engineering review of the licensee’s justification to extend the operating period of TOR R2.</w:t>
      </w:r>
      <w:r w:rsidR="00F7505F">
        <w:t xml:space="preserve"> The review considered </w:t>
      </w:r>
      <w:r w:rsidR="005106D9">
        <w:t xml:space="preserve">valve spindle replacements, statutory examination postponements, </w:t>
      </w:r>
      <w:r w:rsidR="004A56E0" w:rsidRPr="004A56E0">
        <w:t>reactor internal Life Assessment Reference Components (LARCs)</w:t>
      </w:r>
      <w:r w:rsidR="002D4169">
        <w:t xml:space="preserve"> and gas circulators.</w:t>
      </w:r>
    </w:p>
    <w:p w14:paraId="387861C9" w14:textId="2902DC6A" w:rsidR="00E95074" w:rsidRDefault="002D4169" w:rsidP="002D4169">
      <w:pPr>
        <w:pStyle w:val="NumList1"/>
      </w:pPr>
      <w:r w:rsidRPr="002D4169">
        <w:t>The inspector did not raise any objections to agreeing to extend the operating period of TOR R2 until 9 February 2026.</w:t>
      </w:r>
    </w:p>
    <w:p w14:paraId="48CB12A9" w14:textId="4A8ED8AA" w:rsidR="000B7E1A" w:rsidRDefault="000B7E1A" w:rsidP="00E95074">
      <w:pPr>
        <w:pStyle w:val="Heading2"/>
      </w:pPr>
      <w:bookmarkStart w:id="13" w:name="_Toc203392104"/>
      <w:r>
        <w:t>Civil engineering</w:t>
      </w:r>
      <w:bookmarkEnd w:id="13"/>
    </w:p>
    <w:p w14:paraId="6BE6B691" w14:textId="03FF9686" w:rsidR="00FA60B2" w:rsidRPr="003D1968" w:rsidRDefault="00E95074" w:rsidP="004825BE">
      <w:pPr>
        <w:pStyle w:val="NumList1"/>
      </w:pPr>
      <w:r w:rsidRPr="00E95074">
        <w:t xml:space="preserve">Reference </w:t>
      </w:r>
      <w:sdt>
        <w:sdtPr>
          <w:id w:val="1502081745"/>
          <w:citation/>
        </w:sdtPr>
        <w:sdtContent>
          <w:r w:rsidR="00D7590D">
            <w:fldChar w:fldCharType="begin"/>
          </w:r>
          <w:r w:rsidR="00D7590D">
            <w:instrText xml:space="preserve"> CITATION ONR4 \l 2057 </w:instrText>
          </w:r>
          <w:r w:rsidR="00D7590D">
            <w:fldChar w:fldCharType="separate"/>
          </w:r>
          <w:r w:rsidR="004329E6" w:rsidRPr="004329E6">
            <w:rPr>
              <w:noProof/>
            </w:rPr>
            <w:t>[7]</w:t>
          </w:r>
          <w:r w:rsidR="00D7590D">
            <w:fldChar w:fldCharType="end"/>
          </w:r>
        </w:sdtContent>
      </w:sdt>
      <w:r w:rsidRPr="00E95074">
        <w:t xml:space="preserve"> reports the findings of our </w:t>
      </w:r>
      <w:r>
        <w:t>civil</w:t>
      </w:r>
      <w:r w:rsidRPr="00E95074">
        <w:t xml:space="preserve"> </w:t>
      </w:r>
      <w:r w:rsidRPr="00595B71">
        <w:t>engineering review of the licensee’s justification to extend the operating period of TOR R2.</w:t>
      </w:r>
      <w:r w:rsidR="004825BE" w:rsidRPr="00595B71">
        <w:t xml:space="preserve"> </w:t>
      </w:r>
      <w:r w:rsidR="00FA60B2" w:rsidRPr="00595B71">
        <w:t xml:space="preserve">The </w:t>
      </w:r>
      <w:r w:rsidR="00C736C4" w:rsidRPr="00595B71">
        <w:t xml:space="preserve">review considered the pre-stressed concrete pressure vessel (PCPV) </w:t>
      </w:r>
      <w:r w:rsidR="00431215" w:rsidRPr="00595B71">
        <w:t>and associated maintenance schedule routines, including surv</w:t>
      </w:r>
      <w:r w:rsidR="007D2177" w:rsidRPr="00595B71">
        <w:t>eillances, inspections and tests of safety related components.</w:t>
      </w:r>
    </w:p>
    <w:p w14:paraId="660B0DD9" w14:textId="3E235E28" w:rsidR="00595B71" w:rsidRPr="004825BE" w:rsidRDefault="0079710C" w:rsidP="007322C9">
      <w:pPr>
        <w:pStyle w:val="NumList1"/>
      </w:pPr>
      <w:r>
        <w:t>The inspector was satisfied that the licensee has adequately demonstrated that</w:t>
      </w:r>
      <w:r w:rsidR="00686AA7">
        <w:t xml:space="preserve"> t</w:t>
      </w:r>
      <w:r w:rsidR="004528FF">
        <w:t xml:space="preserve">he PCPV </w:t>
      </w:r>
      <w:r w:rsidR="00CA1AA5">
        <w:t xml:space="preserve">is sufficiently free from defects </w:t>
      </w:r>
      <w:r w:rsidR="005E7B1E">
        <w:t xml:space="preserve">that its safety function is not impaired, there is adequate margin to allow for any ageing and degradation </w:t>
      </w:r>
      <w:r w:rsidR="007478DF">
        <w:t xml:space="preserve">processes during the extended operating period and the requirements of </w:t>
      </w:r>
      <w:r w:rsidR="00686AA7">
        <w:t>the PSSR have been met.</w:t>
      </w:r>
      <w:r w:rsidR="00E9365E">
        <w:t xml:space="preserve"> Overall, t</w:t>
      </w:r>
      <w:r w:rsidR="00595B71">
        <w:t xml:space="preserve">he inspector was satisfied that the </w:t>
      </w:r>
      <w:r w:rsidR="00411C3C">
        <w:t xml:space="preserve">condition of the PCPV and support structure is satisfactory and will remain so </w:t>
      </w:r>
      <w:r w:rsidR="00C3415E">
        <w:t>during the extended operating period</w:t>
      </w:r>
      <w:r w:rsidR="00FD01EB">
        <w:t>.</w:t>
      </w:r>
    </w:p>
    <w:p w14:paraId="5F95A9D7" w14:textId="1449328D" w:rsidR="00724A69" w:rsidRPr="00724A69" w:rsidRDefault="00724A69" w:rsidP="00724A69">
      <w:pPr>
        <w:pStyle w:val="NumList1"/>
      </w:pPr>
      <w:r w:rsidRPr="00724A69">
        <w:t>The inspector did not raise any objections to agreeing to extend the operating period of TOR R2 until 9 February 2026.</w:t>
      </w:r>
    </w:p>
    <w:p w14:paraId="0E996668" w14:textId="392795FD" w:rsidR="000B7E1A" w:rsidRDefault="000B7E1A" w:rsidP="00E95074">
      <w:pPr>
        <w:pStyle w:val="Heading2"/>
      </w:pPr>
      <w:bookmarkStart w:id="14" w:name="_Toc203392105"/>
      <w:r>
        <w:t xml:space="preserve">Probabilistic </w:t>
      </w:r>
      <w:r w:rsidR="001435FA">
        <w:t>s</w:t>
      </w:r>
      <w:r>
        <w:t>afety analysis</w:t>
      </w:r>
      <w:bookmarkEnd w:id="14"/>
    </w:p>
    <w:p w14:paraId="24C074DA" w14:textId="616E91AE" w:rsidR="00E95074" w:rsidRDefault="00E95074" w:rsidP="00E95074">
      <w:pPr>
        <w:pStyle w:val="NumList1"/>
      </w:pPr>
      <w:r w:rsidRPr="00E95074">
        <w:t xml:space="preserve">Reference </w:t>
      </w:r>
      <w:sdt>
        <w:sdtPr>
          <w:id w:val="-874537206"/>
          <w:citation/>
        </w:sdtPr>
        <w:sdtContent>
          <w:r w:rsidR="00AC14BC">
            <w:fldChar w:fldCharType="begin"/>
          </w:r>
          <w:r w:rsidR="00AC14BC">
            <w:instrText xml:space="preserve"> CITATION Pro \l 2057 </w:instrText>
          </w:r>
          <w:r w:rsidR="00AC14BC">
            <w:fldChar w:fldCharType="separate"/>
          </w:r>
          <w:r w:rsidR="004329E6" w:rsidRPr="004329E6">
            <w:rPr>
              <w:noProof/>
            </w:rPr>
            <w:t>[8]</w:t>
          </w:r>
          <w:r w:rsidR="00AC14BC">
            <w:fldChar w:fldCharType="end"/>
          </w:r>
        </w:sdtContent>
      </w:sdt>
      <w:r w:rsidR="003E1B85">
        <w:t xml:space="preserve"> </w:t>
      </w:r>
      <w:r w:rsidRPr="00E95074">
        <w:t xml:space="preserve">reports the findings of our </w:t>
      </w:r>
      <w:r w:rsidR="00B101D8">
        <w:t>probabilistic safety analysis (PSA)</w:t>
      </w:r>
      <w:r w:rsidRPr="00E95074">
        <w:t xml:space="preserve"> review of the licensee’s justification to extend the operating period of TOR R2.</w:t>
      </w:r>
    </w:p>
    <w:p w14:paraId="39BA3FED" w14:textId="2FE5F85B" w:rsidR="005B1790" w:rsidRDefault="00DC1D59" w:rsidP="00E95074">
      <w:pPr>
        <w:pStyle w:val="NumList1"/>
      </w:pPr>
      <w:r>
        <w:t xml:space="preserve">The </w:t>
      </w:r>
      <w:r w:rsidR="00DF3E56">
        <w:t>review</w:t>
      </w:r>
      <w:r>
        <w:t xml:space="preserve"> </w:t>
      </w:r>
      <w:r w:rsidR="00F037DB">
        <w:t xml:space="preserve">considered </w:t>
      </w:r>
      <w:r w:rsidR="00152051">
        <w:t xml:space="preserve">the licensee’s PSA </w:t>
      </w:r>
      <w:r w:rsidR="00B9274D">
        <w:t xml:space="preserve">of the risk associated with extending the operating period </w:t>
      </w:r>
      <w:r w:rsidR="009E6970">
        <w:t>and the supporting sensitivity study.</w:t>
      </w:r>
      <w:r w:rsidR="005258DC">
        <w:t xml:space="preserve"> The inspector agrees with the licensee’s conclusion </w:t>
      </w:r>
      <w:r w:rsidR="001A1FE9">
        <w:t>that the increase in risk is very small</w:t>
      </w:r>
      <w:r w:rsidR="00F70A2A">
        <w:t xml:space="preserve"> and it is </w:t>
      </w:r>
      <w:r w:rsidR="00254452" w:rsidRPr="00254452">
        <w:t xml:space="preserve">not considered reasonably practicable to attempt to mitigate </w:t>
      </w:r>
      <w:r w:rsidR="008D5751">
        <w:t>it</w:t>
      </w:r>
      <w:r w:rsidR="00254452" w:rsidRPr="00254452">
        <w:t xml:space="preserve"> further</w:t>
      </w:r>
      <w:r w:rsidR="00254452">
        <w:t>.</w:t>
      </w:r>
    </w:p>
    <w:p w14:paraId="482D08AB" w14:textId="51FF5AD0" w:rsidR="003A703A" w:rsidRPr="00E95074" w:rsidRDefault="005B1790" w:rsidP="00F9400B">
      <w:pPr>
        <w:pStyle w:val="NumList1"/>
      </w:pPr>
      <w:r>
        <w:t xml:space="preserve">Based on the extant </w:t>
      </w:r>
      <w:r w:rsidR="003515FF">
        <w:t xml:space="preserve">low </w:t>
      </w:r>
      <w:r w:rsidR="00427665">
        <w:t>p</w:t>
      </w:r>
      <w:r w:rsidR="00427665" w:rsidRPr="00427665">
        <w:t xml:space="preserve">lant </w:t>
      </w:r>
      <w:r w:rsidR="00427665">
        <w:t>b</w:t>
      </w:r>
      <w:r w:rsidR="00427665" w:rsidRPr="00427665">
        <w:t xml:space="preserve">ased </w:t>
      </w:r>
      <w:r w:rsidR="00427665">
        <w:t>f</w:t>
      </w:r>
      <w:r w:rsidR="00427665" w:rsidRPr="00427665">
        <w:t>ault</w:t>
      </w:r>
      <w:r w:rsidR="00427665">
        <w:t xml:space="preserve"> </w:t>
      </w:r>
      <w:r w:rsidR="00427665" w:rsidRPr="00427665">
        <w:t xml:space="preserve">and </w:t>
      </w:r>
      <w:r w:rsidR="00427665">
        <w:t>h</w:t>
      </w:r>
      <w:r w:rsidR="00427665" w:rsidRPr="00427665">
        <w:t xml:space="preserve">azard risk </w:t>
      </w:r>
      <w:r w:rsidR="00341389">
        <w:t xml:space="preserve">at TOR and the </w:t>
      </w:r>
      <w:r w:rsidR="5B7D5771">
        <w:t>small, predicted</w:t>
      </w:r>
      <w:r w:rsidR="00F9400B">
        <w:t xml:space="preserve"> increase, t</w:t>
      </w:r>
      <w:r w:rsidR="005C5D11" w:rsidRPr="005C5D11">
        <w:t>he inspector did not raise any objections to  agreeing to extend the operating period of TOR R2.</w:t>
      </w:r>
    </w:p>
    <w:p w14:paraId="56A51124" w14:textId="43417489" w:rsidR="000F617C" w:rsidRDefault="00DB7316" w:rsidP="00833427">
      <w:pPr>
        <w:pStyle w:val="Heading2"/>
      </w:pPr>
      <w:bookmarkStart w:id="15" w:name="_Toc203392106"/>
      <w:r>
        <w:lastRenderedPageBreak/>
        <w:t xml:space="preserve">Independent </w:t>
      </w:r>
      <w:r w:rsidR="001435FA">
        <w:t>n</w:t>
      </w:r>
      <w:r>
        <w:t xml:space="preserve">uclear </w:t>
      </w:r>
      <w:r w:rsidR="001435FA">
        <w:t>s</w:t>
      </w:r>
      <w:r w:rsidR="00910E13">
        <w:t xml:space="preserve">afety </w:t>
      </w:r>
      <w:r w:rsidR="001435FA">
        <w:t>a</w:t>
      </w:r>
      <w:r w:rsidR="00910E13">
        <w:t>ssess</w:t>
      </w:r>
      <w:r w:rsidR="00AE7E2F">
        <w:t>ment</w:t>
      </w:r>
      <w:bookmarkEnd w:id="15"/>
    </w:p>
    <w:p w14:paraId="162CDC97" w14:textId="121CF07B" w:rsidR="00AE7E2F" w:rsidRDefault="00833427" w:rsidP="00027667">
      <w:pPr>
        <w:pStyle w:val="NumList1"/>
      </w:pPr>
      <w:r>
        <w:t xml:space="preserve">The licensee categorised its justification to extend the operating period </w:t>
      </w:r>
      <w:r w:rsidR="00CB4DC1">
        <w:t xml:space="preserve">of TOR R2, as a </w:t>
      </w:r>
      <w:r w:rsidR="00DC2AB3">
        <w:t>c</w:t>
      </w:r>
      <w:r w:rsidR="00CB4DC1">
        <w:t>ategory 2 modification.</w:t>
      </w:r>
      <w:r w:rsidR="003D68D6">
        <w:t xml:space="preserve"> In accordance with the licensee’s arrangements, the engineering change has </w:t>
      </w:r>
      <w:r w:rsidR="004E761A">
        <w:t xml:space="preserve">completed due process </w:t>
      </w:r>
      <w:sdt>
        <w:sdtPr>
          <w:id w:val="-1541965881"/>
          <w:citation/>
        </w:sdtPr>
        <w:sdtContent>
          <w:r w:rsidR="00363ED6">
            <w:fldChar w:fldCharType="begin"/>
          </w:r>
          <w:r w:rsidR="00363ED6">
            <w:instrText xml:space="preserve"> CITATION AMS \l 2057 </w:instrText>
          </w:r>
          <w:r w:rsidR="00363ED6">
            <w:fldChar w:fldCharType="separate"/>
          </w:r>
          <w:r w:rsidR="004329E6" w:rsidRPr="004329E6">
            <w:rPr>
              <w:noProof/>
            </w:rPr>
            <w:t>[9]</w:t>
          </w:r>
          <w:r w:rsidR="00363ED6">
            <w:fldChar w:fldCharType="end"/>
          </w:r>
        </w:sdtContent>
      </w:sdt>
      <w:r w:rsidR="00363ED6">
        <w:t xml:space="preserve"> </w:t>
      </w:r>
      <w:r w:rsidR="004E761A">
        <w:t>and has been subject to independent nuclear safety assessment</w:t>
      </w:r>
      <w:r w:rsidR="00D83C6E">
        <w:t xml:space="preserve"> (INSA)</w:t>
      </w:r>
      <w:r w:rsidR="00A761FF">
        <w:t xml:space="preserve"> </w:t>
      </w:r>
      <w:sdt>
        <w:sdtPr>
          <w:id w:val="-1385787399"/>
          <w:citation/>
        </w:sdtPr>
        <w:sdtContent>
          <w:r w:rsidR="007B644A">
            <w:fldChar w:fldCharType="begin"/>
          </w:r>
          <w:r w:rsidR="007B644A">
            <w:instrText xml:space="preserve"> CITATION INS \l 2057 </w:instrText>
          </w:r>
          <w:r w:rsidR="007B644A">
            <w:fldChar w:fldCharType="separate"/>
          </w:r>
          <w:r w:rsidR="004329E6" w:rsidRPr="004329E6">
            <w:rPr>
              <w:noProof/>
            </w:rPr>
            <w:t>[10]</w:t>
          </w:r>
          <w:r w:rsidR="007B644A">
            <w:fldChar w:fldCharType="end"/>
          </w:r>
        </w:sdtContent>
      </w:sdt>
      <w:r w:rsidR="00F37B15">
        <w:t>, no commitments requiring review were made.</w:t>
      </w:r>
    </w:p>
    <w:p w14:paraId="1EDDB49B" w14:textId="337BB3A2" w:rsidR="00880257" w:rsidRDefault="00880257" w:rsidP="00AE3139">
      <w:pPr>
        <w:pStyle w:val="Heading2"/>
      </w:pPr>
      <w:bookmarkStart w:id="16" w:name="_Toc203392107"/>
      <w:r>
        <w:t xml:space="preserve">Civil </w:t>
      </w:r>
      <w:r w:rsidR="001435FA">
        <w:t>n</w:t>
      </w:r>
      <w:r>
        <w:t xml:space="preserve">uclear </w:t>
      </w:r>
      <w:r w:rsidR="001435FA">
        <w:t>s</w:t>
      </w:r>
      <w:r>
        <w:t xml:space="preserve">ecurity and </w:t>
      </w:r>
      <w:r w:rsidR="001435FA">
        <w:t>s</w:t>
      </w:r>
      <w:r>
        <w:t>a</w:t>
      </w:r>
      <w:r w:rsidR="001435FA">
        <w:t>feguards</w:t>
      </w:r>
      <w:bookmarkEnd w:id="16"/>
    </w:p>
    <w:p w14:paraId="12B913A7" w14:textId="4720373C" w:rsidR="00880257" w:rsidRDefault="00880257" w:rsidP="00027667">
      <w:pPr>
        <w:pStyle w:val="NumList1"/>
      </w:pPr>
      <w:r>
        <w:t>Our</w:t>
      </w:r>
      <w:r w:rsidR="00315D52">
        <w:t xml:space="preserve"> security site inspector has confirmed</w:t>
      </w:r>
      <w:r w:rsidR="009D5AD2">
        <w:t xml:space="preserve"> </w:t>
      </w:r>
      <w:sdt>
        <w:sdtPr>
          <w:id w:val="821389719"/>
          <w:citation/>
        </w:sdtPr>
        <w:sdtContent>
          <w:r w:rsidR="009D5AD2">
            <w:fldChar w:fldCharType="begin"/>
          </w:r>
          <w:r w:rsidR="009D5AD2">
            <w:instrText xml:space="preserve"> CITATION ONR \l 2057 </w:instrText>
          </w:r>
          <w:r w:rsidR="009D5AD2">
            <w:fldChar w:fldCharType="separate"/>
          </w:r>
          <w:r w:rsidR="004329E6" w:rsidRPr="004329E6">
            <w:rPr>
              <w:noProof/>
            </w:rPr>
            <w:t>[11]</w:t>
          </w:r>
          <w:r w:rsidR="009D5AD2">
            <w:fldChar w:fldCharType="end"/>
          </w:r>
        </w:sdtContent>
      </w:sdt>
      <w:r w:rsidR="00315D52">
        <w:t xml:space="preserve"> that they have no objections to </w:t>
      </w:r>
      <w:r w:rsidR="00315D52" w:rsidRPr="00315D52">
        <w:t>agreeing to extend the operating period of TOR R2.</w:t>
      </w:r>
    </w:p>
    <w:p w14:paraId="439126AB" w14:textId="7224DC9A" w:rsidR="001435FA" w:rsidRDefault="001435FA" w:rsidP="00AE3139">
      <w:pPr>
        <w:pStyle w:val="Heading2"/>
      </w:pPr>
      <w:bookmarkStart w:id="17" w:name="_Toc203392108"/>
      <w:r>
        <w:t xml:space="preserve">Engagement </w:t>
      </w:r>
      <w:r w:rsidR="00C37A34">
        <w:t>with other governmental agencies</w:t>
      </w:r>
      <w:bookmarkEnd w:id="17"/>
    </w:p>
    <w:p w14:paraId="4BA50200" w14:textId="39AAA523" w:rsidR="00C37A34" w:rsidRDefault="00C37A34" w:rsidP="00027667">
      <w:pPr>
        <w:pStyle w:val="NumList1"/>
      </w:pPr>
      <w:r>
        <w:t>Be</w:t>
      </w:r>
      <w:r w:rsidR="00AE3139">
        <w:t xml:space="preserve">fore issuing a licence instrument, it is established practice to </w:t>
      </w:r>
      <w:r w:rsidR="001A1779">
        <w:t>notify other competent regulatory authorities</w:t>
      </w:r>
      <w:r w:rsidR="001A6881">
        <w:t xml:space="preserve"> of our intention to ensure that there are no specific objections that may compromise other regulatory requirements</w:t>
      </w:r>
      <w:r w:rsidR="00544144">
        <w:t xml:space="preserve">. </w:t>
      </w:r>
      <w:r w:rsidR="00605EC1">
        <w:t xml:space="preserve">The </w:t>
      </w:r>
      <w:r w:rsidR="001756C4" w:rsidRPr="001756C4">
        <w:t>Scottish Environment Protection Agency</w:t>
      </w:r>
      <w:r w:rsidR="00F76E30">
        <w:t xml:space="preserve"> have confirmed </w:t>
      </w:r>
      <w:sdt>
        <w:sdtPr>
          <w:id w:val="-1383555494"/>
          <w:citation/>
        </w:sdtPr>
        <w:sdtContent>
          <w:r w:rsidR="00280D9C">
            <w:fldChar w:fldCharType="begin"/>
          </w:r>
          <w:r w:rsidR="00280D9C">
            <w:instrText xml:space="preserve"> CITATION Sco \l 2057 </w:instrText>
          </w:r>
          <w:r w:rsidR="00280D9C">
            <w:fldChar w:fldCharType="separate"/>
          </w:r>
          <w:r w:rsidR="004329E6" w:rsidRPr="004329E6">
            <w:rPr>
              <w:noProof/>
            </w:rPr>
            <w:t>[12]</w:t>
          </w:r>
          <w:r w:rsidR="00280D9C">
            <w:fldChar w:fldCharType="end"/>
          </w:r>
        </w:sdtContent>
      </w:sdt>
      <w:r w:rsidR="00315D52">
        <w:t xml:space="preserve"> that they have no objections to us agreeing to extend the operating period of TOR R2.</w:t>
      </w:r>
    </w:p>
    <w:p w14:paraId="5D8C3367" w14:textId="77777777" w:rsidR="000F617C" w:rsidRPr="0038766B" w:rsidRDefault="000F617C" w:rsidP="00AC2E98">
      <w:pPr>
        <w:pStyle w:val="NumList1"/>
        <w:numPr>
          <w:ilvl w:val="0"/>
          <w:numId w:val="0"/>
        </w:numPr>
        <w:ind w:left="851"/>
      </w:pPr>
    </w:p>
    <w:p w14:paraId="59A5C587" w14:textId="342B06FA" w:rsidR="0038766B" w:rsidRPr="0038766B" w:rsidRDefault="000F617C" w:rsidP="00410423">
      <w:pPr>
        <w:pStyle w:val="Heading1"/>
      </w:pPr>
      <w:bookmarkStart w:id="18" w:name="_Toc203392109"/>
      <w:r>
        <w:t xml:space="preserve">Matters </w:t>
      </w:r>
      <w:r w:rsidR="00385E75">
        <w:t xml:space="preserve">arising </w:t>
      </w:r>
      <w:r>
        <w:t>from ONR</w:t>
      </w:r>
      <w:r w:rsidR="00385E75">
        <w:t>’</w:t>
      </w:r>
      <w:r>
        <w:t xml:space="preserve">s </w:t>
      </w:r>
      <w:r w:rsidR="00385E75">
        <w:t>work</w:t>
      </w:r>
      <w:bookmarkEnd w:id="18"/>
    </w:p>
    <w:p w14:paraId="4797C13B" w14:textId="5A63ACEE" w:rsidR="0038766B" w:rsidRDefault="00C37A34" w:rsidP="00AC2E98">
      <w:pPr>
        <w:pStyle w:val="NumList1"/>
      </w:pPr>
      <w:r>
        <w:t xml:space="preserve">There are no outstanding matters arising </w:t>
      </w:r>
      <w:r w:rsidR="00D912B0">
        <w:t>from our assessment and inspection work.</w:t>
      </w:r>
    </w:p>
    <w:p w14:paraId="669047B6" w14:textId="77777777" w:rsidR="00777BCE" w:rsidRDefault="00777BCE" w:rsidP="00410423">
      <w:pPr>
        <w:pStyle w:val="Heading1"/>
      </w:pPr>
      <w:bookmarkStart w:id="19" w:name="_Toc203392110"/>
      <w:r>
        <w:t>Conclusions</w:t>
      </w:r>
      <w:bookmarkEnd w:id="19"/>
    </w:p>
    <w:p w14:paraId="3280E383" w14:textId="501EBEE6" w:rsidR="00777BCE" w:rsidRDefault="00D912B0" w:rsidP="00AC2E98">
      <w:pPr>
        <w:pStyle w:val="NumList1"/>
      </w:pPr>
      <w:r>
        <w:t xml:space="preserve">We have </w:t>
      </w:r>
      <w:r w:rsidR="00871A30">
        <w:t>considered the nuclear safety risk associated with the licensee’s request to extend the operating period of TOR R2</w:t>
      </w:r>
      <w:r w:rsidR="00841444">
        <w:t>, from 25 July 2025 to no later than 9 February 2026</w:t>
      </w:r>
      <w:r w:rsidR="00BC4347">
        <w:t>.</w:t>
      </w:r>
    </w:p>
    <w:p w14:paraId="7A90F4F0" w14:textId="49EDDE21" w:rsidR="00065C0A" w:rsidRDefault="00065C0A" w:rsidP="00890CE1">
      <w:pPr>
        <w:pStyle w:val="NumList1"/>
      </w:pPr>
      <w:r>
        <w:t xml:space="preserve">Our judgement has been informed by advice from </w:t>
      </w:r>
      <w:r w:rsidR="00CA3F94">
        <w:t>our</w:t>
      </w:r>
      <w:r>
        <w:t xml:space="preserve"> graphite</w:t>
      </w:r>
      <w:r w:rsidR="00107096">
        <w:t xml:space="preserve"> structural</w:t>
      </w:r>
      <w:r>
        <w:t xml:space="preserve"> integrity, </w:t>
      </w:r>
      <w:r w:rsidR="00107096">
        <w:t xml:space="preserve">steel </w:t>
      </w:r>
      <w:r>
        <w:t>structural integrity, electrical engineering, control and instrumentation, mechanical engineering</w:t>
      </w:r>
      <w:r w:rsidR="005C77D9">
        <w:t xml:space="preserve">, </w:t>
      </w:r>
      <w:r>
        <w:t>civil engineering</w:t>
      </w:r>
      <w:r w:rsidR="005C77D9">
        <w:t xml:space="preserve"> and </w:t>
      </w:r>
      <w:r w:rsidR="001B3C89" w:rsidRPr="005C77D9">
        <w:t>probabilistic</w:t>
      </w:r>
      <w:r w:rsidR="005C77D9" w:rsidRPr="005C77D9">
        <w:t xml:space="preserve"> safety analysis</w:t>
      </w:r>
      <w:r>
        <w:t xml:space="preserve"> specialist inspectors. Based on their assessments </w:t>
      </w:r>
      <w:r w:rsidR="001B3C89">
        <w:t>we are</w:t>
      </w:r>
      <w:r>
        <w:t xml:space="preserve"> satisfied that:</w:t>
      </w:r>
    </w:p>
    <w:p w14:paraId="261184FD" w14:textId="0AF8308D" w:rsidR="00065C0A" w:rsidRDefault="00065C0A" w:rsidP="0081495B">
      <w:pPr>
        <w:pStyle w:val="Bulletlist1"/>
      </w:pPr>
      <w:r>
        <w:t xml:space="preserve">the licensee has provided a valid reason to request to extend the operating period of </w:t>
      </w:r>
      <w:r w:rsidR="00EA77BF">
        <w:t>TOR R2; and</w:t>
      </w:r>
    </w:p>
    <w:p w14:paraId="0927A3AC" w14:textId="77777777" w:rsidR="00065C0A" w:rsidRDefault="00065C0A" w:rsidP="0081495B">
      <w:pPr>
        <w:pStyle w:val="Bulletlist1"/>
      </w:pPr>
      <w:r>
        <w:lastRenderedPageBreak/>
        <w:t>nuclear safety systems will not incur any significant decrease in their reliability or functionality, and there will be no significant increase in the risk of an initiating event.</w:t>
      </w:r>
    </w:p>
    <w:p w14:paraId="5C40206F" w14:textId="63A92919" w:rsidR="00BC4347" w:rsidRDefault="00065C0A" w:rsidP="0081495B">
      <w:pPr>
        <w:pStyle w:val="NumList1"/>
      </w:pPr>
      <w:r>
        <w:t xml:space="preserve">In conclusion, </w:t>
      </w:r>
      <w:r w:rsidR="0081495B">
        <w:t>we</w:t>
      </w:r>
      <w:r>
        <w:t xml:space="preserve"> have not identified any reasons that would prevent us agreeing to extend the operating period of </w:t>
      </w:r>
      <w:r w:rsidR="0081495B">
        <w:t xml:space="preserve">TOR R2 </w:t>
      </w:r>
      <w:r w:rsidR="0080257D">
        <w:t>from 25 July 2025</w:t>
      </w:r>
      <w:r>
        <w:t xml:space="preserve"> to 9 February 20</w:t>
      </w:r>
      <w:r w:rsidR="0080257D">
        <w:t>26</w:t>
      </w:r>
      <w:r>
        <w:t>.</w:t>
      </w:r>
      <w:r w:rsidR="000170D9">
        <w:t xml:space="preserve"> </w:t>
      </w:r>
    </w:p>
    <w:p w14:paraId="054B2A42" w14:textId="77777777" w:rsidR="00777BCE" w:rsidRPr="0038766B" w:rsidRDefault="00777BCE" w:rsidP="00AC2E98">
      <w:pPr>
        <w:pStyle w:val="NumList1"/>
        <w:numPr>
          <w:ilvl w:val="0"/>
          <w:numId w:val="0"/>
        </w:numPr>
        <w:ind w:left="851"/>
      </w:pPr>
    </w:p>
    <w:p w14:paraId="3AD06306" w14:textId="16D2DEFB" w:rsidR="0038766B" w:rsidRPr="0038766B" w:rsidRDefault="00777BCE" w:rsidP="00410423">
      <w:pPr>
        <w:pStyle w:val="Heading1"/>
      </w:pPr>
      <w:bookmarkStart w:id="20" w:name="_Toc203392111"/>
      <w:r>
        <w:t>Recommendations</w:t>
      </w:r>
      <w:bookmarkEnd w:id="20"/>
    </w:p>
    <w:p w14:paraId="05E1807B" w14:textId="7F070580" w:rsidR="0059276A" w:rsidRDefault="007D2294" w:rsidP="00C80689">
      <w:pPr>
        <w:pStyle w:val="NumList1"/>
      </w:pPr>
      <w:r>
        <w:t>We</w:t>
      </w:r>
      <w:r w:rsidR="00E61265" w:rsidRPr="00E61265">
        <w:t xml:space="preserve"> should issue Licence Instrument</w:t>
      </w:r>
      <w:r w:rsidR="008A4359">
        <w:t xml:space="preserve"> 568</w:t>
      </w:r>
      <w:r w:rsidR="00E61265" w:rsidRPr="00E61265">
        <w:t xml:space="preserve"> under LC 30 (2) for nuclear site licence </w:t>
      </w:r>
      <w:r w:rsidR="00C1073E">
        <w:t>Sc. 14</w:t>
      </w:r>
      <w:r w:rsidR="00E61265" w:rsidRPr="00E61265">
        <w:t xml:space="preserve">, Agreeing to extend the operating period of </w:t>
      </w:r>
      <w:r w:rsidR="00C1073E">
        <w:t xml:space="preserve">Torness Reactor 2 from 25 July 2025 to </w:t>
      </w:r>
      <w:r w:rsidR="00C80689">
        <w:t>09 February 2026.</w:t>
      </w:r>
      <w:bookmarkEnd w:id="5"/>
    </w:p>
    <w:p w14:paraId="7A972664" w14:textId="7E564C13" w:rsidR="0059276A" w:rsidRDefault="0059276A" w:rsidP="0059276A">
      <w:pPr>
        <w:pStyle w:val="NumList1"/>
        <w:numPr>
          <w:ilvl w:val="0"/>
          <w:numId w:val="0"/>
        </w:numPr>
        <w:ind w:left="851" w:hanging="851"/>
        <w:sectPr w:rsidR="0059276A" w:rsidSect="00E72E4A">
          <w:pgSz w:w="11906" w:h="16838" w:code="9"/>
          <w:pgMar w:top="1440" w:right="1440" w:bottom="1440" w:left="1440" w:header="397" w:footer="397" w:gutter="0"/>
          <w:cols w:space="312"/>
          <w:docGrid w:linePitch="360"/>
        </w:sectPr>
      </w:pPr>
    </w:p>
    <w:bookmarkStart w:id="21" w:name="_Toc203392112" w:displacedByCustomXml="next"/>
    <w:sdt>
      <w:sdtPr>
        <w:rPr>
          <w:sz w:val="24"/>
          <w:szCs w:val="24"/>
        </w:rPr>
        <w:id w:val="1663974676"/>
        <w:docPartObj>
          <w:docPartGallery w:val="Bibliographies"/>
          <w:docPartUnique/>
        </w:docPartObj>
      </w:sdtPr>
      <w:sdtContent>
        <w:p w14:paraId="13A8D2DA" w14:textId="2766E623" w:rsidR="00AC2E98" w:rsidRDefault="00AC2E98" w:rsidP="00410423">
          <w:pPr>
            <w:pStyle w:val="Heading1"/>
            <w:numPr>
              <w:ilvl w:val="0"/>
              <w:numId w:val="0"/>
            </w:numPr>
          </w:pPr>
          <w:r>
            <w:t>References</w:t>
          </w:r>
          <w:bookmarkEnd w:id="21"/>
        </w:p>
        <w:sdt>
          <w:sdtPr>
            <w:id w:val="-573587230"/>
            <w:bibliography/>
          </w:sdtPr>
          <w:sdtContent>
            <w:p w14:paraId="348A8F98" w14:textId="77777777" w:rsidR="004329E6" w:rsidRDefault="00AC2E98">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4329E6" w14:paraId="180CD118" w14:textId="77777777">
                <w:trPr>
                  <w:divId w:val="565846622"/>
                  <w:tblCellSpacing w:w="15" w:type="dxa"/>
                </w:trPr>
                <w:tc>
                  <w:tcPr>
                    <w:tcW w:w="50" w:type="pct"/>
                    <w:hideMark/>
                  </w:tcPr>
                  <w:p w14:paraId="7E82FDF2" w14:textId="6429D984" w:rsidR="004329E6" w:rsidRDefault="004329E6">
                    <w:pPr>
                      <w:pStyle w:val="Bibliography"/>
                      <w:rPr>
                        <w:noProof/>
                        <w:szCs w:val="24"/>
                      </w:rPr>
                    </w:pPr>
                    <w:r>
                      <w:rPr>
                        <w:noProof/>
                      </w:rPr>
                      <w:t xml:space="preserve">[1] </w:t>
                    </w:r>
                  </w:p>
                </w:tc>
                <w:tc>
                  <w:tcPr>
                    <w:tcW w:w="0" w:type="auto"/>
                    <w:hideMark/>
                  </w:tcPr>
                  <w:p w14:paraId="025528D9" w14:textId="77777777" w:rsidR="004329E6" w:rsidRDefault="004329E6">
                    <w:pPr>
                      <w:pStyle w:val="Bibliography"/>
                      <w:rPr>
                        <w:noProof/>
                      </w:rPr>
                    </w:pPr>
                    <w:r>
                      <w:rPr>
                        <w:i/>
                        <w:iCs/>
                        <w:noProof/>
                      </w:rPr>
                      <w:t>NSL-TOR-50793 - Request to extend the operating period of Torness reactor 2 until 9 February 2026. ONRW-2019369590-20508.</w:t>
                    </w:r>
                    <w:r>
                      <w:rPr>
                        <w:noProof/>
                      </w:rPr>
                      <w:t xml:space="preserve"> </w:t>
                    </w:r>
                  </w:p>
                </w:tc>
              </w:tr>
              <w:tr w:rsidR="004329E6" w14:paraId="60005ADC" w14:textId="77777777">
                <w:trPr>
                  <w:divId w:val="565846622"/>
                  <w:tblCellSpacing w:w="15" w:type="dxa"/>
                </w:trPr>
                <w:tc>
                  <w:tcPr>
                    <w:tcW w:w="50" w:type="pct"/>
                    <w:hideMark/>
                  </w:tcPr>
                  <w:p w14:paraId="3EBE4B68" w14:textId="77777777" w:rsidR="004329E6" w:rsidRDefault="004329E6">
                    <w:pPr>
                      <w:pStyle w:val="Bibliography"/>
                      <w:rPr>
                        <w:noProof/>
                      </w:rPr>
                    </w:pPr>
                    <w:r>
                      <w:rPr>
                        <w:noProof/>
                      </w:rPr>
                      <w:t xml:space="preserve">[2] </w:t>
                    </w:r>
                  </w:p>
                </w:tc>
                <w:tc>
                  <w:tcPr>
                    <w:tcW w:w="0" w:type="auto"/>
                    <w:hideMark/>
                  </w:tcPr>
                  <w:p w14:paraId="255F9C6A" w14:textId="6576E586" w:rsidR="004329E6" w:rsidRDefault="004329E6">
                    <w:pPr>
                      <w:pStyle w:val="Bibliography"/>
                      <w:rPr>
                        <w:noProof/>
                      </w:rPr>
                    </w:pPr>
                    <w:r>
                      <w:rPr>
                        <w:i/>
                        <w:iCs/>
                        <w:noProof/>
                      </w:rPr>
                      <w:t>Graphite integrity inspector’s advice on Torness reactor 2 extension of operating period, ONR, email dated 6 June 2025. ONRW-2019369590-21610.</w:t>
                    </w:r>
                    <w:r>
                      <w:rPr>
                        <w:noProof/>
                      </w:rPr>
                      <w:t xml:space="preserve"> </w:t>
                    </w:r>
                  </w:p>
                </w:tc>
              </w:tr>
              <w:tr w:rsidR="004329E6" w14:paraId="636768D7" w14:textId="77777777">
                <w:trPr>
                  <w:divId w:val="565846622"/>
                  <w:tblCellSpacing w:w="15" w:type="dxa"/>
                </w:trPr>
                <w:tc>
                  <w:tcPr>
                    <w:tcW w:w="50" w:type="pct"/>
                    <w:hideMark/>
                  </w:tcPr>
                  <w:p w14:paraId="08AA8749" w14:textId="77777777" w:rsidR="004329E6" w:rsidRDefault="004329E6">
                    <w:pPr>
                      <w:pStyle w:val="Bibliography"/>
                      <w:rPr>
                        <w:noProof/>
                      </w:rPr>
                    </w:pPr>
                    <w:r>
                      <w:rPr>
                        <w:noProof/>
                      </w:rPr>
                      <w:t xml:space="preserve">[3] </w:t>
                    </w:r>
                  </w:p>
                </w:tc>
                <w:tc>
                  <w:tcPr>
                    <w:tcW w:w="0" w:type="auto"/>
                    <w:hideMark/>
                  </w:tcPr>
                  <w:p w14:paraId="1114BB70" w14:textId="319FEDE2" w:rsidR="004329E6" w:rsidRDefault="004329E6">
                    <w:pPr>
                      <w:pStyle w:val="Bibliography"/>
                      <w:rPr>
                        <w:noProof/>
                      </w:rPr>
                    </w:pPr>
                    <w:r>
                      <w:rPr>
                        <w:i/>
                        <w:iCs/>
                        <w:noProof/>
                      </w:rPr>
                      <w:t>Structural integrity inspector’s advice on Torness reactor 2 extension of operating period, ONR, email dated 10 June 2025. ONRW-2019369590-21709.</w:t>
                    </w:r>
                    <w:r>
                      <w:rPr>
                        <w:noProof/>
                      </w:rPr>
                      <w:t xml:space="preserve"> </w:t>
                    </w:r>
                  </w:p>
                </w:tc>
              </w:tr>
              <w:tr w:rsidR="004329E6" w14:paraId="784B6D22" w14:textId="77777777">
                <w:trPr>
                  <w:divId w:val="565846622"/>
                  <w:tblCellSpacing w:w="15" w:type="dxa"/>
                </w:trPr>
                <w:tc>
                  <w:tcPr>
                    <w:tcW w:w="50" w:type="pct"/>
                    <w:hideMark/>
                  </w:tcPr>
                  <w:p w14:paraId="112DDFF1" w14:textId="77777777" w:rsidR="004329E6" w:rsidRDefault="004329E6">
                    <w:pPr>
                      <w:pStyle w:val="Bibliography"/>
                      <w:rPr>
                        <w:noProof/>
                      </w:rPr>
                    </w:pPr>
                    <w:r>
                      <w:rPr>
                        <w:noProof/>
                      </w:rPr>
                      <w:t xml:space="preserve">[4] </w:t>
                    </w:r>
                  </w:p>
                </w:tc>
                <w:tc>
                  <w:tcPr>
                    <w:tcW w:w="0" w:type="auto"/>
                    <w:hideMark/>
                  </w:tcPr>
                  <w:p w14:paraId="27F4E03E" w14:textId="77777777" w:rsidR="004329E6" w:rsidRDefault="004329E6">
                    <w:pPr>
                      <w:pStyle w:val="Bibliography"/>
                      <w:rPr>
                        <w:noProof/>
                      </w:rPr>
                    </w:pPr>
                    <w:r>
                      <w:rPr>
                        <w:i/>
                        <w:iCs/>
                        <w:noProof/>
                      </w:rPr>
                      <w:t>ONR Assessment Report, Electrical engineering assessment of the proposal for the deferral EDF Energy NGL Torness Reactor 2 2025 statutory outage (S13R2), ONRW-2126615823-7733.</w:t>
                    </w:r>
                    <w:r>
                      <w:rPr>
                        <w:noProof/>
                      </w:rPr>
                      <w:t xml:space="preserve"> </w:t>
                    </w:r>
                  </w:p>
                </w:tc>
              </w:tr>
              <w:tr w:rsidR="004329E6" w14:paraId="254D5A90" w14:textId="77777777">
                <w:trPr>
                  <w:divId w:val="565846622"/>
                  <w:tblCellSpacing w:w="15" w:type="dxa"/>
                </w:trPr>
                <w:tc>
                  <w:tcPr>
                    <w:tcW w:w="50" w:type="pct"/>
                    <w:hideMark/>
                  </w:tcPr>
                  <w:p w14:paraId="00A69D8D" w14:textId="77777777" w:rsidR="004329E6" w:rsidRDefault="004329E6">
                    <w:pPr>
                      <w:pStyle w:val="Bibliography"/>
                      <w:rPr>
                        <w:noProof/>
                      </w:rPr>
                    </w:pPr>
                    <w:r>
                      <w:rPr>
                        <w:noProof/>
                      </w:rPr>
                      <w:t xml:space="preserve">[5] </w:t>
                    </w:r>
                  </w:p>
                </w:tc>
                <w:tc>
                  <w:tcPr>
                    <w:tcW w:w="0" w:type="auto"/>
                    <w:hideMark/>
                  </w:tcPr>
                  <w:p w14:paraId="12F6E8CA" w14:textId="07F36398" w:rsidR="004329E6" w:rsidRDefault="004329E6">
                    <w:pPr>
                      <w:pStyle w:val="Bibliography"/>
                      <w:rPr>
                        <w:noProof/>
                      </w:rPr>
                    </w:pPr>
                    <w:r>
                      <w:rPr>
                        <w:i/>
                        <w:iCs/>
                        <w:noProof/>
                      </w:rPr>
                      <w:t>Control and instrumentation inspector’s advice on Torness reactor 2 extension of operating period, ONR, email dated 9 July 2025. ONRW-2019369590-22321.</w:t>
                    </w:r>
                    <w:r>
                      <w:rPr>
                        <w:noProof/>
                      </w:rPr>
                      <w:t xml:space="preserve"> </w:t>
                    </w:r>
                  </w:p>
                </w:tc>
              </w:tr>
              <w:tr w:rsidR="004329E6" w14:paraId="3B2753AA" w14:textId="77777777">
                <w:trPr>
                  <w:divId w:val="565846622"/>
                  <w:tblCellSpacing w:w="15" w:type="dxa"/>
                </w:trPr>
                <w:tc>
                  <w:tcPr>
                    <w:tcW w:w="50" w:type="pct"/>
                    <w:hideMark/>
                  </w:tcPr>
                  <w:p w14:paraId="239808BD" w14:textId="77777777" w:rsidR="004329E6" w:rsidRDefault="004329E6">
                    <w:pPr>
                      <w:pStyle w:val="Bibliography"/>
                      <w:rPr>
                        <w:noProof/>
                      </w:rPr>
                    </w:pPr>
                    <w:r>
                      <w:rPr>
                        <w:noProof/>
                      </w:rPr>
                      <w:t xml:space="preserve">[6] </w:t>
                    </w:r>
                  </w:p>
                </w:tc>
                <w:tc>
                  <w:tcPr>
                    <w:tcW w:w="0" w:type="auto"/>
                    <w:hideMark/>
                  </w:tcPr>
                  <w:p w14:paraId="1A940242" w14:textId="70C0972B" w:rsidR="004329E6" w:rsidRDefault="004329E6">
                    <w:pPr>
                      <w:pStyle w:val="Bibliography"/>
                      <w:rPr>
                        <w:noProof/>
                      </w:rPr>
                    </w:pPr>
                    <w:r>
                      <w:rPr>
                        <w:i/>
                        <w:iCs/>
                        <w:noProof/>
                      </w:rPr>
                      <w:t>Mechanical engineering inspector’s advice on Torness reactor 2 extension of operating period, ONR, email dated 26 June 2025. ONRW-2019369590-21893.</w:t>
                    </w:r>
                    <w:r>
                      <w:rPr>
                        <w:noProof/>
                      </w:rPr>
                      <w:t xml:space="preserve"> </w:t>
                    </w:r>
                  </w:p>
                </w:tc>
              </w:tr>
              <w:tr w:rsidR="004329E6" w14:paraId="697A410F" w14:textId="77777777">
                <w:trPr>
                  <w:divId w:val="565846622"/>
                  <w:tblCellSpacing w:w="15" w:type="dxa"/>
                </w:trPr>
                <w:tc>
                  <w:tcPr>
                    <w:tcW w:w="50" w:type="pct"/>
                    <w:hideMark/>
                  </w:tcPr>
                  <w:p w14:paraId="6EC16CFF" w14:textId="77777777" w:rsidR="004329E6" w:rsidRDefault="004329E6">
                    <w:pPr>
                      <w:pStyle w:val="Bibliography"/>
                      <w:rPr>
                        <w:noProof/>
                      </w:rPr>
                    </w:pPr>
                    <w:r>
                      <w:rPr>
                        <w:noProof/>
                      </w:rPr>
                      <w:t xml:space="preserve">[7] </w:t>
                    </w:r>
                  </w:p>
                </w:tc>
                <w:tc>
                  <w:tcPr>
                    <w:tcW w:w="0" w:type="auto"/>
                    <w:hideMark/>
                  </w:tcPr>
                  <w:p w14:paraId="0D7F58B1" w14:textId="77777777" w:rsidR="004329E6" w:rsidRDefault="004329E6">
                    <w:pPr>
                      <w:pStyle w:val="Bibliography"/>
                      <w:rPr>
                        <w:noProof/>
                      </w:rPr>
                    </w:pPr>
                    <w:r>
                      <w:rPr>
                        <w:i/>
                        <w:iCs/>
                        <w:noProof/>
                      </w:rPr>
                      <w:t>ONR Assessment Report, Civil engineering assessment of agreement to extend the operating period of Torness reactor 2 to 9 February 2026. ONRW-2126615823-7848.</w:t>
                    </w:r>
                    <w:r>
                      <w:rPr>
                        <w:noProof/>
                      </w:rPr>
                      <w:t xml:space="preserve"> </w:t>
                    </w:r>
                  </w:p>
                </w:tc>
              </w:tr>
              <w:tr w:rsidR="004329E6" w14:paraId="584895DA" w14:textId="77777777">
                <w:trPr>
                  <w:divId w:val="565846622"/>
                  <w:tblCellSpacing w:w="15" w:type="dxa"/>
                </w:trPr>
                <w:tc>
                  <w:tcPr>
                    <w:tcW w:w="50" w:type="pct"/>
                    <w:hideMark/>
                  </w:tcPr>
                  <w:p w14:paraId="121ED696" w14:textId="77777777" w:rsidR="004329E6" w:rsidRDefault="004329E6">
                    <w:pPr>
                      <w:pStyle w:val="Bibliography"/>
                      <w:rPr>
                        <w:noProof/>
                      </w:rPr>
                    </w:pPr>
                    <w:r>
                      <w:rPr>
                        <w:noProof/>
                      </w:rPr>
                      <w:t xml:space="preserve">[8] </w:t>
                    </w:r>
                  </w:p>
                </w:tc>
                <w:tc>
                  <w:tcPr>
                    <w:tcW w:w="0" w:type="auto"/>
                    <w:hideMark/>
                  </w:tcPr>
                  <w:p w14:paraId="441AEED1" w14:textId="2900AD3E" w:rsidR="004329E6" w:rsidRDefault="004329E6">
                    <w:pPr>
                      <w:pStyle w:val="Bibliography"/>
                      <w:rPr>
                        <w:noProof/>
                      </w:rPr>
                    </w:pPr>
                    <w:r>
                      <w:rPr>
                        <w:i/>
                        <w:iCs/>
                        <w:noProof/>
                      </w:rPr>
                      <w:t>Probabilistic safety analysis inspector’s advice on Torness reactor 2 extension of operating period, ONR, email dated 12 June 2025. ONRW-2019369590-21632.</w:t>
                    </w:r>
                    <w:r>
                      <w:rPr>
                        <w:noProof/>
                      </w:rPr>
                      <w:t xml:space="preserve"> </w:t>
                    </w:r>
                  </w:p>
                </w:tc>
              </w:tr>
              <w:tr w:rsidR="004329E6" w14:paraId="461FB457" w14:textId="77777777">
                <w:trPr>
                  <w:divId w:val="565846622"/>
                  <w:tblCellSpacing w:w="15" w:type="dxa"/>
                </w:trPr>
                <w:tc>
                  <w:tcPr>
                    <w:tcW w:w="50" w:type="pct"/>
                    <w:hideMark/>
                  </w:tcPr>
                  <w:p w14:paraId="73A9A26F" w14:textId="77777777" w:rsidR="004329E6" w:rsidRDefault="004329E6">
                    <w:pPr>
                      <w:pStyle w:val="Bibliography"/>
                      <w:rPr>
                        <w:noProof/>
                      </w:rPr>
                    </w:pPr>
                    <w:r>
                      <w:rPr>
                        <w:noProof/>
                      </w:rPr>
                      <w:t xml:space="preserve">[9] </w:t>
                    </w:r>
                  </w:p>
                </w:tc>
                <w:tc>
                  <w:tcPr>
                    <w:tcW w:w="0" w:type="auto"/>
                    <w:hideMark/>
                  </w:tcPr>
                  <w:p w14:paraId="4DC97F26" w14:textId="77777777" w:rsidR="004329E6" w:rsidRDefault="004329E6">
                    <w:pPr>
                      <w:pStyle w:val="Bibliography"/>
                      <w:rPr>
                        <w:noProof/>
                      </w:rPr>
                    </w:pPr>
                    <w:r>
                      <w:rPr>
                        <w:i/>
                        <w:iCs/>
                        <w:noProof/>
                      </w:rPr>
                      <w:t>AMS approval, EC 376180 Revision 00. ONRW-2019369590-20542.</w:t>
                    </w:r>
                    <w:r>
                      <w:rPr>
                        <w:noProof/>
                      </w:rPr>
                      <w:t xml:space="preserve"> </w:t>
                    </w:r>
                  </w:p>
                </w:tc>
              </w:tr>
              <w:tr w:rsidR="004329E6" w14:paraId="1DE35C3C" w14:textId="77777777">
                <w:trPr>
                  <w:divId w:val="565846622"/>
                  <w:tblCellSpacing w:w="15" w:type="dxa"/>
                </w:trPr>
                <w:tc>
                  <w:tcPr>
                    <w:tcW w:w="50" w:type="pct"/>
                    <w:hideMark/>
                  </w:tcPr>
                  <w:p w14:paraId="495637C9" w14:textId="77777777" w:rsidR="004329E6" w:rsidRDefault="004329E6">
                    <w:pPr>
                      <w:pStyle w:val="Bibliography"/>
                      <w:rPr>
                        <w:noProof/>
                      </w:rPr>
                    </w:pPr>
                    <w:r>
                      <w:rPr>
                        <w:noProof/>
                      </w:rPr>
                      <w:t xml:space="preserve">[10] </w:t>
                    </w:r>
                  </w:p>
                </w:tc>
                <w:tc>
                  <w:tcPr>
                    <w:tcW w:w="0" w:type="auto"/>
                    <w:hideMark/>
                  </w:tcPr>
                  <w:p w14:paraId="0BA6ED1E" w14:textId="77777777" w:rsidR="004329E6" w:rsidRDefault="004329E6">
                    <w:pPr>
                      <w:pStyle w:val="Bibliography"/>
                      <w:rPr>
                        <w:noProof/>
                      </w:rPr>
                    </w:pPr>
                    <w:r>
                      <w:rPr>
                        <w:i/>
                        <w:iCs/>
                        <w:noProof/>
                      </w:rPr>
                      <w:t>INSA Approval Statement, EC 376180 Revision 00. ONRW-2019369590-20554.</w:t>
                    </w:r>
                    <w:r>
                      <w:rPr>
                        <w:noProof/>
                      </w:rPr>
                      <w:t xml:space="preserve"> </w:t>
                    </w:r>
                  </w:p>
                </w:tc>
              </w:tr>
              <w:tr w:rsidR="004329E6" w14:paraId="04B3321A" w14:textId="77777777">
                <w:trPr>
                  <w:divId w:val="565846622"/>
                  <w:tblCellSpacing w:w="15" w:type="dxa"/>
                </w:trPr>
                <w:tc>
                  <w:tcPr>
                    <w:tcW w:w="50" w:type="pct"/>
                    <w:hideMark/>
                  </w:tcPr>
                  <w:p w14:paraId="36563673" w14:textId="77777777" w:rsidR="004329E6" w:rsidRDefault="004329E6">
                    <w:pPr>
                      <w:pStyle w:val="Bibliography"/>
                      <w:rPr>
                        <w:noProof/>
                      </w:rPr>
                    </w:pPr>
                    <w:r>
                      <w:rPr>
                        <w:noProof/>
                      </w:rPr>
                      <w:t xml:space="preserve">[11] </w:t>
                    </w:r>
                  </w:p>
                </w:tc>
                <w:tc>
                  <w:tcPr>
                    <w:tcW w:w="0" w:type="auto"/>
                    <w:hideMark/>
                  </w:tcPr>
                  <w:p w14:paraId="2473ACA6" w14:textId="2E39257A" w:rsidR="004329E6" w:rsidRDefault="004329E6">
                    <w:pPr>
                      <w:pStyle w:val="Bibliography"/>
                      <w:rPr>
                        <w:noProof/>
                      </w:rPr>
                    </w:pPr>
                    <w:r>
                      <w:rPr>
                        <w:i/>
                        <w:iCs/>
                        <w:noProof/>
                      </w:rPr>
                      <w:t>ONR security inspectors - notice of no objection to Torness reactor 2 extension of operating period - email dated 9 June 2025. ONRW-2019369590-21628.</w:t>
                    </w:r>
                    <w:r>
                      <w:rPr>
                        <w:noProof/>
                      </w:rPr>
                      <w:t xml:space="preserve"> </w:t>
                    </w:r>
                  </w:p>
                </w:tc>
              </w:tr>
              <w:tr w:rsidR="004329E6" w14:paraId="1A604760" w14:textId="77777777">
                <w:trPr>
                  <w:divId w:val="565846622"/>
                  <w:tblCellSpacing w:w="15" w:type="dxa"/>
                </w:trPr>
                <w:tc>
                  <w:tcPr>
                    <w:tcW w:w="50" w:type="pct"/>
                    <w:hideMark/>
                  </w:tcPr>
                  <w:p w14:paraId="6995C218" w14:textId="77777777" w:rsidR="004329E6" w:rsidRDefault="004329E6">
                    <w:pPr>
                      <w:pStyle w:val="Bibliography"/>
                      <w:rPr>
                        <w:noProof/>
                      </w:rPr>
                    </w:pPr>
                    <w:r>
                      <w:rPr>
                        <w:noProof/>
                      </w:rPr>
                      <w:t xml:space="preserve">[12] </w:t>
                    </w:r>
                  </w:p>
                </w:tc>
                <w:tc>
                  <w:tcPr>
                    <w:tcW w:w="0" w:type="auto"/>
                    <w:hideMark/>
                  </w:tcPr>
                  <w:p w14:paraId="31440AD4" w14:textId="1746C9FF" w:rsidR="004329E6" w:rsidRDefault="004329E6">
                    <w:pPr>
                      <w:pStyle w:val="Bibliography"/>
                      <w:rPr>
                        <w:noProof/>
                      </w:rPr>
                    </w:pPr>
                    <w:r>
                      <w:rPr>
                        <w:i/>
                        <w:iCs/>
                        <w:noProof/>
                      </w:rPr>
                      <w:t>Scottish Environment Protection Agency - notice of no objection to Torness reactor 2 extension of operating period - email dated 9 June 2025. ONRW-2019369590-21627.</w:t>
                    </w:r>
                    <w:r>
                      <w:rPr>
                        <w:noProof/>
                      </w:rPr>
                      <w:t xml:space="preserve"> </w:t>
                    </w:r>
                  </w:p>
                </w:tc>
              </w:tr>
            </w:tbl>
            <w:p w14:paraId="7A9EF7FA" w14:textId="77777777" w:rsidR="004329E6" w:rsidRDefault="004329E6">
              <w:pPr>
                <w:divId w:val="565846622"/>
                <w:rPr>
                  <w:rFonts w:eastAsia="Times New Roman"/>
                  <w:noProof/>
                </w:rPr>
              </w:pPr>
            </w:p>
            <w:p w14:paraId="4EADA6DF" w14:textId="7E11B7BC" w:rsidR="00AC2E98" w:rsidRDefault="00AC2E98">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51A8F33" w14:textId="77777777" w:rsidR="00EA4269" w:rsidRDefault="00EA4269" w:rsidP="007D199A">
      <w:pPr>
        <w:spacing w:after="0"/>
      </w:pPr>
      <w:r>
        <w:separator/>
      </w:r>
    </w:p>
    <w:p w14:paraId="46F4738A" w14:textId="77777777" w:rsidR="00EA4269" w:rsidRDefault="00EA4269"/>
  </w:endnote>
  <w:endnote w:type="continuationSeparator" w:id="0">
    <w:p w14:paraId="6C8FF481" w14:textId="77777777" w:rsidR="00EA4269" w:rsidRDefault="00EA4269" w:rsidP="007D199A">
      <w:pPr>
        <w:spacing w:after="0"/>
      </w:pPr>
      <w:r>
        <w:continuationSeparator/>
      </w:r>
    </w:p>
    <w:p w14:paraId="69A3F850" w14:textId="77777777" w:rsidR="00EA4269" w:rsidRDefault="00EA426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E82180" w:rsidRDefault="00B137F7" w:rsidP="00B137F7">
    <w:pPr>
      <w:pStyle w:val="Footer"/>
      <w:jc w:val="left"/>
      <w:rPr>
        <w:lang w:val="pt-PT"/>
      </w:rPr>
    </w:pPr>
    <w:r w:rsidRPr="004215F5">
      <w:rPr>
        <w:b/>
        <w:bCs/>
        <w:color w:val="auto"/>
        <w:sz w:val="20"/>
        <w:szCs w:val="18"/>
        <w:lang w:val="pt-PT"/>
      </w:rPr>
      <w:t xml:space="preserve">Template </w:t>
    </w:r>
    <w:r w:rsidR="00FB2CF2" w:rsidRPr="004215F5">
      <w:rPr>
        <w:b/>
        <w:bCs/>
        <w:color w:val="auto"/>
        <w:sz w:val="20"/>
        <w:szCs w:val="18"/>
        <w:lang w:val="pt-PT"/>
      </w:rPr>
      <w:t>ref</w:t>
    </w:r>
    <w:r w:rsidRPr="004215F5">
      <w:rPr>
        <w:b/>
        <w:bCs/>
        <w:color w:val="auto"/>
        <w:sz w:val="20"/>
        <w:szCs w:val="18"/>
        <w:lang w:val="pt-PT"/>
      </w:rPr>
      <w:t>.</w:t>
    </w:r>
    <w:r w:rsidRPr="004215F5">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Content>
        <w:r w:rsidRPr="00264D4C">
          <w:rPr>
            <w:color w:val="auto"/>
            <w:sz w:val="20"/>
            <w:szCs w:val="18"/>
            <w:lang w:val="pt-PT"/>
          </w:rPr>
          <w:t>5</w:t>
        </w:r>
        <w:r w:rsidR="00E72E4A" w:rsidRPr="00264D4C">
          <w:rPr>
            <w:color w:val="auto"/>
            <w:sz w:val="20"/>
            <w:szCs w:val="18"/>
            <w:lang w:val="pt-PT"/>
          </w:rPr>
          <w:t>.1</w:t>
        </w:r>
      </w:sdtContent>
    </w:sdt>
    <w:r w:rsidRPr="004215F5">
      <w:rPr>
        <w:color w:val="auto"/>
        <w:sz w:val="20"/>
        <w:szCs w:val="18"/>
        <w:lang w:val="pt-PT"/>
      </w:rPr>
      <w:t>)</w:t>
    </w:r>
    <w:r w:rsidRPr="004215F5">
      <w:rPr>
        <w:color w:val="auto"/>
        <w:sz w:val="20"/>
        <w:szCs w:val="18"/>
        <w:lang w:val="pt-PT"/>
      </w:rPr>
      <w:tab/>
    </w:r>
    <w:r w:rsidR="00795F5F" w:rsidRPr="004215F5">
      <w:rPr>
        <w:lang w:val="pt-PT"/>
      </w:rPr>
      <w:t xml:space="preserve">Page | </w:t>
    </w:r>
    <w:r w:rsidR="00795F5F" w:rsidRPr="00E72E4A">
      <w:fldChar w:fldCharType="begin"/>
    </w:r>
    <w:r w:rsidR="00795F5F" w:rsidRPr="004215F5">
      <w:rPr>
        <w:lang w:val="pt-PT"/>
      </w:rPr>
      <w:instrText xml:space="preserve"> PAGE   \* MERGEFORMAT </w:instrText>
    </w:r>
    <w:r w:rsidR="00795F5F" w:rsidRPr="00E72E4A">
      <w:fldChar w:fldCharType="separate"/>
    </w:r>
    <w:r w:rsidR="00795F5F" w:rsidRPr="004215F5">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8EA002D" w14:textId="77777777" w:rsidR="00EA4269" w:rsidRPr="005E0344" w:rsidRDefault="00EA4269" w:rsidP="005E0344">
      <w:pPr>
        <w:spacing w:after="120"/>
        <w:rPr>
          <w:color w:val="000000" w:themeColor="text2"/>
        </w:rPr>
      </w:pPr>
      <w:r w:rsidRPr="005E0344">
        <w:rPr>
          <w:color w:val="000000" w:themeColor="text2"/>
        </w:rPr>
        <w:separator/>
      </w:r>
    </w:p>
  </w:footnote>
  <w:footnote w:type="continuationSeparator" w:id="0">
    <w:p w14:paraId="0F33B075" w14:textId="77777777" w:rsidR="00EA4269" w:rsidRPr="005E0344" w:rsidRDefault="00EA4269" w:rsidP="0090581D">
      <w:pPr>
        <w:spacing w:after="120"/>
        <w:rPr>
          <w:color w:val="000000" w:themeColor="text2"/>
        </w:rPr>
      </w:pPr>
      <w:r w:rsidRPr="005E0344">
        <w:rPr>
          <w:color w:val="000000" w:themeColor="text2"/>
        </w:rPr>
        <w:continuationSeparator/>
      </w:r>
    </w:p>
    <w:p w14:paraId="4D05241D" w14:textId="77777777" w:rsidR="00EA4269" w:rsidRDefault="00EA4269"/>
  </w:footnote>
  <w:footnote w:type="continuationNotice" w:id="1">
    <w:p w14:paraId="1CBFF56E" w14:textId="77777777" w:rsidR="00EA4269" w:rsidRDefault="00EA4269">
      <w:pPr>
        <w:spacing w:after="0"/>
      </w:pPr>
    </w:p>
    <w:p w14:paraId="0B374A37" w14:textId="77777777" w:rsidR="00EA4269" w:rsidRDefault="00EA4269"/>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15F507AE"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Content>
        <w:r w:rsidR="00F72AFB">
          <w:rPr>
            <w:sz w:val="20"/>
            <w:szCs w:val="24"/>
          </w:rPr>
          <w:t>Agreement to extend the operating period from 25 July 2025 to 9 February 2026</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showingPlcHdr/>
        <w:dataBinding w:prefixMappings="xmlns:ns0='http://purl.org/dc/elements/1.1/' xmlns:ns1='http://schemas.openxmlformats.org/package/2006/metadata/core-properties' " w:xpath="/ns1:coreProperties[1]/ns1:contentStatus[1]" w:storeItemID="{6C3C8BC8-F283-45AE-878A-BAB7291924A1}"/>
        <w:text/>
      </w:sdtPr>
      <w:sdtContent>
        <w:r w:rsidR="004E3932" w:rsidRPr="003A7E1C">
          <w:rPr>
            <w:rStyle w:val="PlaceholderText"/>
            <w:sz w:val="20"/>
            <w:szCs w:val="24"/>
          </w:rPr>
          <w:t>[Status]</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18"/>
  </w:num>
  <w:num w:numId="13" w16cid:durableId="936865008">
    <w:abstractNumId w:val="14"/>
  </w:num>
  <w:num w:numId="14" w16cid:durableId="839933716">
    <w:abstractNumId w:val="11"/>
  </w:num>
  <w:num w:numId="15" w16cid:durableId="1030760878">
    <w:abstractNumId w:val="18"/>
    <w:lvlOverride w:ilvl="0">
      <w:startOverride w:val="1"/>
    </w:lvlOverride>
  </w:num>
  <w:num w:numId="16" w16cid:durableId="458181072">
    <w:abstractNumId w:val="14"/>
    <w:lvlOverride w:ilvl="0">
      <w:startOverride w:val="1"/>
    </w:lvlOverride>
  </w:num>
  <w:num w:numId="17" w16cid:durableId="1609661496">
    <w:abstractNumId w:val="11"/>
    <w:lvlOverride w:ilvl="0">
      <w:startOverride w:val="1"/>
    </w:lvlOverride>
  </w:num>
  <w:num w:numId="18" w16cid:durableId="1370185039">
    <w:abstractNumId w:val="17"/>
  </w:num>
  <w:num w:numId="19" w16cid:durableId="689995263">
    <w:abstractNumId w:val="15"/>
  </w:num>
  <w:num w:numId="20" w16cid:durableId="2030327350">
    <w:abstractNumId w:val="13"/>
  </w:num>
  <w:num w:numId="21" w16cid:durableId="1577862602">
    <w:abstractNumId w:val="16"/>
  </w:num>
  <w:num w:numId="22" w16cid:durableId="551355490">
    <w:abstractNumId w:val="12"/>
  </w:num>
  <w:num w:numId="23" w16cid:durableId="618604412">
    <w:abstractNumId w:val="18"/>
  </w:num>
  <w:num w:numId="24" w16cid:durableId="547448315">
    <w:abstractNumId w:val="17"/>
  </w:num>
  <w:num w:numId="25" w16cid:durableId="349187102">
    <w:abstractNumId w:val="17"/>
  </w:num>
  <w:num w:numId="26" w16cid:durableId="689333637">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1857"/>
    <w:rsid w:val="00002389"/>
    <w:rsid w:val="00002F03"/>
    <w:rsid w:val="00003BE1"/>
    <w:rsid w:val="00004B40"/>
    <w:rsid w:val="00004C16"/>
    <w:rsid w:val="00011177"/>
    <w:rsid w:val="00014814"/>
    <w:rsid w:val="00014AFD"/>
    <w:rsid w:val="000170D9"/>
    <w:rsid w:val="00024522"/>
    <w:rsid w:val="00024B2E"/>
    <w:rsid w:val="00027667"/>
    <w:rsid w:val="00027F4F"/>
    <w:rsid w:val="00030430"/>
    <w:rsid w:val="0003078E"/>
    <w:rsid w:val="00030F4F"/>
    <w:rsid w:val="00031B89"/>
    <w:rsid w:val="00033673"/>
    <w:rsid w:val="0003693D"/>
    <w:rsid w:val="0004440F"/>
    <w:rsid w:val="00052C8A"/>
    <w:rsid w:val="00053C16"/>
    <w:rsid w:val="000548C8"/>
    <w:rsid w:val="00060FFB"/>
    <w:rsid w:val="00064FCA"/>
    <w:rsid w:val="00065677"/>
    <w:rsid w:val="00065C0A"/>
    <w:rsid w:val="00072B25"/>
    <w:rsid w:val="00075605"/>
    <w:rsid w:val="00075C66"/>
    <w:rsid w:val="00076724"/>
    <w:rsid w:val="000817D4"/>
    <w:rsid w:val="00082879"/>
    <w:rsid w:val="00083F7F"/>
    <w:rsid w:val="000854B2"/>
    <w:rsid w:val="0009047F"/>
    <w:rsid w:val="00091512"/>
    <w:rsid w:val="00091EEA"/>
    <w:rsid w:val="000A105C"/>
    <w:rsid w:val="000A387F"/>
    <w:rsid w:val="000A7357"/>
    <w:rsid w:val="000B09AB"/>
    <w:rsid w:val="000B0C51"/>
    <w:rsid w:val="000B5A5D"/>
    <w:rsid w:val="000B7E1A"/>
    <w:rsid w:val="000C2DDC"/>
    <w:rsid w:val="000C3115"/>
    <w:rsid w:val="000C529F"/>
    <w:rsid w:val="000C6B0F"/>
    <w:rsid w:val="000D2FD4"/>
    <w:rsid w:val="000D43BE"/>
    <w:rsid w:val="000E275E"/>
    <w:rsid w:val="000E2835"/>
    <w:rsid w:val="000E3272"/>
    <w:rsid w:val="000F0EBF"/>
    <w:rsid w:val="000F1B7B"/>
    <w:rsid w:val="000F2ED4"/>
    <w:rsid w:val="000F40DE"/>
    <w:rsid w:val="000F617C"/>
    <w:rsid w:val="000F75E5"/>
    <w:rsid w:val="001028E8"/>
    <w:rsid w:val="00104FDE"/>
    <w:rsid w:val="001058A6"/>
    <w:rsid w:val="00107096"/>
    <w:rsid w:val="001169DE"/>
    <w:rsid w:val="00122FCC"/>
    <w:rsid w:val="00124C2B"/>
    <w:rsid w:val="00125749"/>
    <w:rsid w:val="00126752"/>
    <w:rsid w:val="00130B30"/>
    <w:rsid w:val="00132BC1"/>
    <w:rsid w:val="00132D64"/>
    <w:rsid w:val="00134D41"/>
    <w:rsid w:val="00137726"/>
    <w:rsid w:val="00137804"/>
    <w:rsid w:val="00137924"/>
    <w:rsid w:val="00140E1C"/>
    <w:rsid w:val="001435FA"/>
    <w:rsid w:val="00147AE4"/>
    <w:rsid w:val="00152051"/>
    <w:rsid w:val="001571E5"/>
    <w:rsid w:val="00164CF1"/>
    <w:rsid w:val="00167842"/>
    <w:rsid w:val="001756C4"/>
    <w:rsid w:val="00177666"/>
    <w:rsid w:val="00183FCB"/>
    <w:rsid w:val="001841C6"/>
    <w:rsid w:val="001849CA"/>
    <w:rsid w:val="00185410"/>
    <w:rsid w:val="00185CB8"/>
    <w:rsid w:val="00186522"/>
    <w:rsid w:val="00192352"/>
    <w:rsid w:val="001935DC"/>
    <w:rsid w:val="001A1779"/>
    <w:rsid w:val="001A1FE9"/>
    <w:rsid w:val="001A6881"/>
    <w:rsid w:val="001A7818"/>
    <w:rsid w:val="001B3C89"/>
    <w:rsid w:val="001C4D63"/>
    <w:rsid w:val="001C671A"/>
    <w:rsid w:val="001D0DE0"/>
    <w:rsid w:val="001D5AFF"/>
    <w:rsid w:val="001D74B4"/>
    <w:rsid w:val="001E03E1"/>
    <w:rsid w:val="001E4762"/>
    <w:rsid w:val="001F059F"/>
    <w:rsid w:val="001F08DA"/>
    <w:rsid w:val="001F16DB"/>
    <w:rsid w:val="001F6CA0"/>
    <w:rsid w:val="00200811"/>
    <w:rsid w:val="00200CA1"/>
    <w:rsid w:val="00201572"/>
    <w:rsid w:val="00202152"/>
    <w:rsid w:val="00203A1F"/>
    <w:rsid w:val="0020675A"/>
    <w:rsid w:val="00212794"/>
    <w:rsid w:val="0021338D"/>
    <w:rsid w:val="00214D43"/>
    <w:rsid w:val="00214F8C"/>
    <w:rsid w:val="00220792"/>
    <w:rsid w:val="00223090"/>
    <w:rsid w:val="002238B4"/>
    <w:rsid w:val="00223995"/>
    <w:rsid w:val="00227BF5"/>
    <w:rsid w:val="00227EE0"/>
    <w:rsid w:val="00230FC2"/>
    <w:rsid w:val="002319AB"/>
    <w:rsid w:val="002319AC"/>
    <w:rsid w:val="00234342"/>
    <w:rsid w:val="0024040D"/>
    <w:rsid w:val="00244076"/>
    <w:rsid w:val="00245DF7"/>
    <w:rsid w:val="002511BD"/>
    <w:rsid w:val="00251CD7"/>
    <w:rsid w:val="002531E6"/>
    <w:rsid w:val="00254452"/>
    <w:rsid w:val="00255FA3"/>
    <w:rsid w:val="00257288"/>
    <w:rsid w:val="00261FB6"/>
    <w:rsid w:val="002629F8"/>
    <w:rsid w:val="00263396"/>
    <w:rsid w:val="00264D4C"/>
    <w:rsid w:val="002659FA"/>
    <w:rsid w:val="002667FB"/>
    <w:rsid w:val="00267815"/>
    <w:rsid w:val="00280D9C"/>
    <w:rsid w:val="00280DDF"/>
    <w:rsid w:val="00283514"/>
    <w:rsid w:val="002864F0"/>
    <w:rsid w:val="002917FF"/>
    <w:rsid w:val="00292ADF"/>
    <w:rsid w:val="00294058"/>
    <w:rsid w:val="00294CC7"/>
    <w:rsid w:val="002A0DEC"/>
    <w:rsid w:val="002A7390"/>
    <w:rsid w:val="002B0713"/>
    <w:rsid w:val="002B1C53"/>
    <w:rsid w:val="002B7783"/>
    <w:rsid w:val="002C0E0D"/>
    <w:rsid w:val="002C3434"/>
    <w:rsid w:val="002D1397"/>
    <w:rsid w:val="002D32B5"/>
    <w:rsid w:val="002D4169"/>
    <w:rsid w:val="002E064B"/>
    <w:rsid w:val="002E0BE4"/>
    <w:rsid w:val="002E3B58"/>
    <w:rsid w:val="002E3E8A"/>
    <w:rsid w:val="002E4A9D"/>
    <w:rsid w:val="002E6A6A"/>
    <w:rsid w:val="002F17CB"/>
    <w:rsid w:val="002F19C8"/>
    <w:rsid w:val="002F3397"/>
    <w:rsid w:val="002F789E"/>
    <w:rsid w:val="0030380D"/>
    <w:rsid w:val="003046D5"/>
    <w:rsid w:val="0031078D"/>
    <w:rsid w:val="00312411"/>
    <w:rsid w:val="0031250C"/>
    <w:rsid w:val="0031523C"/>
    <w:rsid w:val="00315D52"/>
    <w:rsid w:val="00323E71"/>
    <w:rsid w:val="00326F77"/>
    <w:rsid w:val="00331AB8"/>
    <w:rsid w:val="00332B95"/>
    <w:rsid w:val="003401B0"/>
    <w:rsid w:val="00341389"/>
    <w:rsid w:val="0034191D"/>
    <w:rsid w:val="00342CAC"/>
    <w:rsid w:val="00343AE7"/>
    <w:rsid w:val="00346C8E"/>
    <w:rsid w:val="003515FF"/>
    <w:rsid w:val="0035196A"/>
    <w:rsid w:val="00361B39"/>
    <w:rsid w:val="00362721"/>
    <w:rsid w:val="00363ED6"/>
    <w:rsid w:val="00367BD5"/>
    <w:rsid w:val="00377407"/>
    <w:rsid w:val="00380910"/>
    <w:rsid w:val="0038490E"/>
    <w:rsid w:val="00385E75"/>
    <w:rsid w:val="0038766B"/>
    <w:rsid w:val="00390327"/>
    <w:rsid w:val="00393066"/>
    <w:rsid w:val="003933B3"/>
    <w:rsid w:val="00393B78"/>
    <w:rsid w:val="00393E58"/>
    <w:rsid w:val="00394640"/>
    <w:rsid w:val="00397FDF"/>
    <w:rsid w:val="003A01E9"/>
    <w:rsid w:val="003A703A"/>
    <w:rsid w:val="003A7E1C"/>
    <w:rsid w:val="003B2F52"/>
    <w:rsid w:val="003C0306"/>
    <w:rsid w:val="003C114C"/>
    <w:rsid w:val="003C2C5D"/>
    <w:rsid w:val="003C2C60"/>
    <w:rsid w:val="003C465D"/>
    <w:rsid w:val="003D1968"/>
    <w:rsid w:val="003D495D"/>
    <w:rsid w:val="003D68D6"/>
    <w:rsid w:val="003E035F"/>
    <w:rsid w:val="003E098E"/>
    <w:rsid w:val="003E1B85"/>
    <w:rsid w:val="003E2FAE"/>
    <w:rsid w:val="00402F1D"/>
    <w:rsid w:val="00407CF7"/>
    <w:rsid w:val="00410423"/>
    <w:rsid w:val="0041089E"/>
    <w:rsid w:val="00411C3C"/>
    <w:rsid w:val="00415ED6"/>
    <w:rsid w:val="00417CAF"/>
    <w:rsid w:val="00420A11"/>
    <w:rsid w:val="004215F5"/>
    <w:rsid w:val="00422265"/>
    <w:rsid w:val="00426B18"/>
    <w:rsid w:val="00427665"/>
    <w:rsid w:val="00430A0D"/>
    <w:rsid w:val="00431215"/>
    <w:rsid w:val="00432072"/>
    <w:rsid w:val="004329E6"/>
    <w:rsid w:val="00434647"/>
    <w:rsid w:val="004373A7"/>
    <w:rsid w:val="00437D94"/>
    <w:rsid w:val="0044030C"/>
    <w:rsid w:val="0045004B"/>
    <w:rsid w:val="004528FF"/>
    <w:rsid w:val="00462EB0"/>
    <w:rsid w:val="004648A4"/>
    <w:rsid w:val="0046645F"/>
    <w:rsid w:val="00471380"/>
    <w:rsid w:val="004714EB"/>
    <w:rsid w:val="004825BE"/>
    <w:rsid w:val="00492AD7"/>
    <w:rsid w:val="00494F0D"/>
    <w:rsid w:val="004962FF"/>
    <w:rsid w:val="00496BFD"/>
    <w:rsid w:val="00497DCC"/>
    <w:rsid w:val="004A228A"/>
    <w:rsid w:val="004A3DF2"/>
    <w:rsid w:val="004A56E0"/>
    <w:rsid w:val="004B4C87"/>
    <w:rsid w:val="004C361D"/>
    <w:rsid w:val="004C4891"/>
    <w:rsid w:val="004D16D7"/>
    <w:rsid w:val="004D2C89"/>
    <w:rsid w:val="004E3932"/>
    <w:rsid w:val="004E42B9"/>
    <w:rsid w:val="004E6DBB"/>
    <w:rsid w:val="004E6E34"/>
    <w:rsid w:val="004E761A"/>
    <w:rsid w:val="004F1815"/>
    <w:rsid w:val="004F1E79"/>
    <w:rsid w:val="004F5F33"/>
    <w:rsid w:val="005009E8"/>
    <w:rsid w:val="0050103A"/>
    <w:rsid w:val="005049BD"/>
    <w:rsid w:val="005063EB"/>
    <w:rsid w:val="00507522"/>
    <w:rsid w:val="0051028F"/>
    <w:rsid w:val="005106D9"/>
    <w:rsid w:val="00511B0F"/>
    <w:rsid w:val="005258DC"/>
    <w:rsid w:val="005259B4"/>
    <w:rsid w:val="00525AA6"/>
    <w:rsid w:val="00537F5D"/>
    <w:rsid w:val="00544144"/>
    <w:rsid w:val="00545FE9"/>
    <w:rsid w:val="00546ED3"/>
    <w:rsid w:val="00552745"/>
    <w:rsid w:val="0055388E"/>
    <w:rsid w:val="00562B2C"/>
    <w:rsid w:val="00564431"/>
    <w:rsid w:val="005663B3"/>
    <w:rsid w:val="005754AE"/>
    <w:rsid w:val="00576DBE"/>
    <w:rsid w:val="00577FB5"/>
    <w:rsid w:val="00583CB8"/>
    <w:rsid w:val="005852D1"/>
    <w:rsid w:val="00587A22"/>
    <w:rsid w:val="00590C5D"/>
    <w:rsid w:val="0059276A"/>
    <w:rsid w:val="0059299D"/>
    <w:rsid w:val="00594A1B"/>
    <w:rsid w:val="00595AEF"/>
    <w:rsid w:val="00595B71"/>
    <w:rsid w:val="00595C8C"/>
    <w:rsid w:val="00596B28"/>
    <w:rsid w:val="00597747"/>
    <w:rsid w:val="005A242F"/>
    <w:rsid w:val="005A4CDD"/>
    <w:rsid w:val="005B1790"/>
    <w:rsid w:val="005B3539"/>
    <w:rsid w:val="005B57E4"/>
    <w:rsid w:val="005B5ABD"/>
    <w:rsid w:val="005C140A"/>
    <w:rsid w:val="005C1E52"/>
    <w:rsid w:val="005C3466"/>
    <w:rsid w:val="005C3941"/>
    <w:rsid w:val="005C5D11"/>
    <w:rsid w:val="005C6763"/>
    <w:rsid w:val="005C77D9"/>
    <w:rsid w:val="005D3164"/>
    <w:rsid w:val="005D7801"/>
    <w:rsid w:val="005E0344"/>
    <w:rsid w:val="005E440B"/>
    <w:rsid w:val="005E539E"/>
    <w:rsid w:val="005E7B1E"/>
    <w:rsid w:val="005F2C85"/>
    <w:rsid w:val="005F3D9F"/>
    <w:rsid w:val="00605ADB"/>
    <w:rsid w:val="00605EC1"/>
    <w:rsid w:val="00611C9F"/>
    <w:rsid w:val="00621E12"/>
    <w:rsid w:val="006235CB"/>
    <w:rsid w:val="006248DE"/>
    <w:rsid w:val="00627555"/>
    <w:rsid w:val="006322A0"/>
    <w:rsid w:val="006361FD"/>
    <w:rsid w:val="0064226F"/>
    <w:rsid w:val="00642DDB"/>
    <w:rsid w:val="00650B8E"/>
    <w:rsid w:val="006514BB"/>
    <w:rsid w:val="006523A1"/>
    <w:rsid w:val="00653298"/>
    <w:rsid w:val="0065740F"/>
    <w:rsid w:val="00663A7C"/>
    <w:rsid w:val="00667DF2"/>
    <w:rsid w:val="00670DF1"/>
    <w:rsid w:val="00671345"/>
    <w:rsid w:val="00671E82"/>
    <w:rsid w:val="006721BB"/>
    <w:rsid w:val="00672A9B"/>
    <w:rsid w:val="00674CB0"/>
    <w:rsid w:val="00675884"/>
    <w:rsid w:val="006773EE"/>
    <w:rsid w:val="006863B8"/>
    <w:rsid w:val="00686AA7"/>
    <w:rsid w:val="00693B02"/>
    <w:rsid w:val="006952D3"/>
    <w:rsid w:val="00696EE0"/>
    <w:rsid w:val="00697980"/>
    <w:rsid w:val="006A19EF"/>
    <w:rsid w:val="006A43D5"/>
    <w:rsid w:val="006A525B"/>
    <w:rsid w:val="006B2978"/>
    <w:rsid w:val="006C045F"/>
    <w:rsid w:val="006C4196"/>
    <w:rsid w:val="006C4264"/>
    <w:rsid w:val="006C63B0"/>
    <w:rsid w:val="006C76A2"/>
    <w:rsid w:val="006C792E"/>
    <w:rsid w:val="006D116C"/>
    <w:rsid w:val="006D59CB"/>
    <w:rsid w:val="006D59F6"/>
    <w:rsid w:val="006E16B3"/>
    <w:rsid w:val="006E43CD"/>
    <w:rsid w:val="006E7C42"/>
    <w:rsid w:val="006F168A"/>
    <w:rsid w:val="006F33F4"/>
    <w:rsid w:val="006F4A85"/>
    <w:rsid w:val="006F5076"/>
    <w:rsid w:val="006F6009"/>
    <w:rsid w:val="0070321D"/>
    <w:rsid w:val="007057A9"/>
    <w:rsid w:val="007068BA"/>
    <w:rsid w:val="007154C5"/>
    <w:rsid w:val="00716AB1"/>
    <w:rsid w:val="00717E96"/>
    <w:rsid w:val="00721D63"/>
    <w:rsid w:val="007244C6"/>
    <w:rsid w:val="00724A69"/>
    <w:rsid w:val="00732C7B"/>
    <w:rsid w:val="007332E9"/>
    <w:rsid w:val="00734D2B"/>
    <w:rsid w:val="00735D37"/>
    <w:rsid w:val="00737705"/>
    <w:rsid w:val="007408D4"/>
    <w:rsid w:val="00741B36"/>
    <w:rsid w:val="007420AC"/>
    <w:rsid w:val="00742617"/>
    <w:rsid w:val="007478DF"/>
    <w:rsid w:val="00753A03"/>
    <w:rsid w:val="00755F8C"/>
    <w:rsid w:val="00763A5C"/>
    <w:rsid w:val="00766BD6"/>
    <w:rsid w:val="007678C3"/>
    <w:rsid w:val="00777BCE"/>
    <w:rsid w:val="00781FD2"/>
    <w:rsid w:val="00783AFA"/>
    <w:rsid w:val="00783F1E"/>
    <w:rsid w:val="00785427"/>
    <w:rsid w:val="00790540"/>
    <w:rsid w:val="00795F5F"/>
    <w:rsid w:val="007968CA"/>
    <w:rsid w:val="00796EE1"/>
    <w:rsid w:val="0079710C"/>
    <w:rsid w:val="007A25E3"/>
    <w:rsid w:val="007A43FF"/>
    <w:rsid w:val="007A7740"/>
    <w:rsid w:val="007B3918"/>
    <w:rsid w:val="007B5B0D"/>
    <w:rsid w:val="007B644A"/>
    <w:rsid w:val="007C2F0D"/>
    <w:rsid w:val="007C3C1D"/>
    <w:rsid w:val="007C5282"/>
    <w:rsid w:val="007D199A"/>
    <w:rsid w:val="007D2177"/>
    <w:rsid w:val="007D2294"/>
    <w:rsid w:val="007D28F2"/>
    <w:rsid w:val="007D2EBE"/>
    <w:rsid w:val="007D3699"/>
    <w:rsid w:val="007E1C07"/>
    <w:rsid w:val="007E7235"/>
    <w:rsid w:val="007F24B6"/>
    <w:rsid w:val="007F50C6"/>
    <w:rsid w:val="0080257D"/>
    <w:rsid w:val="00802E5E"/>
    <w:rsid w:val="00803D94"/>
    <w:rsid w:val="00805111"/>
    <w:rsid w:val="008068E4"/>
    <w:rsid w:val="0081246A"/>
    <w:rsid w:val="0081495B"/>
    <w:rsid w:val="00822491"/>
    <w:rsid w:val="008229BA"/>
    <w:rsid w:val="00824151"/>
    <w:rsid w:val="00833427"/>
    <w:rsid w:val="00833D30"/>
    <w:rsid w:val="00841444"/>
    <w:rsid w:val="00845390"/>
    <w:rsid w:val="0084601B"/>
    <w:rsid w:val="008461F7"/>
    <w:rsid w:val="0084635D"/>
    <w:rsid w:val="00853F67"/>
    <w:rsid w:val="008570F4"/>
    <w:rsid w:val="008606F0"/>
    <w:rsid w:val="00865489"/>
    <w:rsid w:val="0086553D"/>
    <w:rsid w:val="00866172"/>
    <w:rsid w:val="00871A30"/>
    <w:rsid w:val="00874FEB"/>
    <w:rsid w:val="00875083"/>
    <w:rsid w:val="00880257"/>
    <w:rsid w:val="00880A45"/>
    <w:rsid w:val="00881B6F"/>
    <w:rsid w:val="00882AA4"/>
    <w:rsid w:val="00883E22"/>
    <w:rsid w:val="00884E43"/>
    <w:rsid w:val="00887EC6"/>
    <w:rsid w:val="0089010B"/>
    <w:rsid w:val="0089084C"/>
    <w:rsid w:val="00893409"/>
    <w:rsid w:val="00893A29"/>
    <w:rsid w:val="00893D9F"/>
    <w:rsid w:val="008A1B4C"/>
    <w:rsid w:val="008A2379"/>
    <w:rsid w:val="008A2F0A"/>
    <w:rsid w:val="008A4329"/>
    <w:rsid w:val="008A4359"/>
    <w:rsid w:val="008A578E"/>
    <w:rsid w:val="008A7044"/>
    <w:rsid w:val="008B1519"/>
    <w:rsid w:val="008B1A3D"/>
    <w:rsid w:val="008B2309"/>
    <w:rsid w:val="008B3B23"/>
    <w:rsid w:val="008B607D"/>
    <w:rsid w:val="008B7BCC"/>
    <w:rsid w:val="008C2D0D"/>
    <w:rsid w:val="008C305F"/>
    <w:rsid w:val="008C50C3"/>
    <w:rsid w:val="008C6933"/>
    <w:rsid w:val="008C6D7C"/>
    <w:rsid w:val="008C7094"/>
    <w:rsid w:val="008D2B97"/>
    <w:rsid w:val="008D49A5"/>
    <w:rsid w:val="008D5751"/>
    <w:rsid w:val="008D6C81"/>
    <w:rsid w:val="008E4589"/>
    <w:rsid w:val="008E5D60"/>
    <w:rsid w:val="008E6CF0"/>
    <w:rsid w:val="008E6D4E"/>
    <w:rsid w:val="008F1439"/>
    <w:rsid w:val="008F7051"/>
    <w:rsid w:val="009030B0"/>
    <w:rsid w:val="009033A9"/>
    <w:rsid w:val="00905586"/>
    <w:rsid w:val="0090581D"/>
    <w:rsid w:val="00910E13"/>
    <w:rsid w:val="0091439C"/>
    <w:rsid w:val="00917CDD"/>
    <w:rsid w:val="00920572"/>
    <w:rsid w:val="00920BF2"/>
    <w:rsid w:val="0092788C"/>
    <w:rsid w:val="009321B5"/>
    <w:rsid w:val="00932666"/>
    <w:rsid w:val="00933977"/>
    <w:rsid w:val="009349A9"/>
    <w:rsid w:val="00936C52"/>
    <w:rsid w:val="0095286F"/>
    <w:rsid w:val="00953C4D"/>
    <w:rsid w:val="0095489B"/>
    <w:rsid w:val="00956EC2"/>
    <w:rsid w:val="00965A48"/>
    <w:rsid w:val="00965E68"/>
    <w:rsid w:val="00966FB9"/>
    <w:rsid w:val="009671CD"/>
    <w:rsid w:val="00972F49"/>
    <w:rsid w:val="009751A9"/>
    <w:rsid w:val="009759D9"/>
    <w:rsid w:val="00980F9C"/>
    <w:rsid w:val="0098105C"/>
    <w:rsid w:val="0098632B"/>
    <w:rsid w:val="00987A78"/>
    <w:rsid w:val="0099220B"/>
    <w:rsid w:val="00997BFB"/>
    <w:rsid w:val="009A7006"/>
    <w:rsid w:val="009A7348"/>
    <w:rsid w:val="009A7CF5"/>
    <w:rsid w:val="009B01C8"/>
    <w:rsid w:val="009B462C"/>
    <w:rsid w:val="009B4667"/>
    <w:rsid w:val="009B5342"/>
    <w:rsid w:val="009C15F3"/>
    <w:rsid w:val="009C1A70"/>
    <w:rsid w:val="009C3689"/>
    <w:rsid w:val="009C5A1D"/>
    <w:rsid w:val="009D1804"/>
    <w:rsid w:val="009D5AD2"/>
    <w:rsid w:val="009E07C2"/>
    <w:rsid w:val="009E0E52"/>
    <w:rsid w:val="009E4CAF"/>
    <w:rsid w:val="009E5266"/>
    <w:rsid w:val="009E6970"/>
    <w:rsid w:val="009E73EE"/>
    <w:rsid w:val="009F72F9"/>
    <w:rsid w:val="00A00205"/>
    <w:rsid w:val="00A00AF0"/>
    <w:rsid w:val="00A03EDB"/>
    <w:rsid w:val="00A05183"/>
    <w:rsid w:val="00A11CD8"/>
    <w:rsid w:val="00A122E2"/>
    <w:rsid w:val="00A14B5A"/>
    <w:rsid w:val="00A32A88"/>
    <w:rsid w:val="00A3567F"/>
    <w:rsid w:val="00A36145"/>
    <w:rsid w:val="00A365E9"/>
    <w:rsid w:val="00A37698"/>
    <w:rsid w:val="00A41ED3"/>
    <w:rsid w:val="00A430B3"/>
    <w:rsid w:val="00A440F4"/>
    <w:rsid w:val="00A525CE"/>
    <w:rsid w:val="00A6192E"/>
    <w:rsid w:val="00A75DF5"/>
    <w:rsid w:val="00A76023"/>
    <w:rsid w:val="00A761FF"/>
    <w:rsid w:val="00A778D7"/>
    <w:rsid w:val="00A77E3C"/>
    <w:rsid w:val="00A81D82"/>
    <w:rsid w:val="00A842F5"/>
    <w:rsid w:val="00A9118F"/>
    <w:rsid w:val="00A93E33"/>
    <w:rsid w:val="00AB64CD"/>
    <w:rsid w:val="00AB6970"/>
    <w:rsid w:val="00AC14BC"/>
    <w:rsid w:val="00AC1939"/>
    <w:rsid w:val="00AC2E98"/>
    <w:rsid w:val="00AC7C05"/>
    <w:rsid w:val="00AD167C"/>
    <w:rsid w:val="00AD17C7"/>
    <w:rsid w:val="00AD4041"/>
    <w:rsid w:val="00AE1B65"/>
    <w:rsid w:val="00AE302B"/>
    <w:rsid w:val="00AE3139"/>
    <w:rsid w:val="00AE384A"/>
    <w:rsid w:val="00AE6EA9"/>
    <w:rsid w:val="00AE7E2F"/>
    <w:rsid w:val="00B0517C"/>
    <w:rsid w:val="00B101D8"/>
    <w:rsid w:val="00B137F7"/>
    <w:rsid w:val="00B16BE5"/>
    <w:rsid w:val="00B2533F"/>
    <w:rsid w:val="00B2558F"/>
    <w:rsid w:val="00B259DF"/>
    <w:rsid w:val="00B35495"/>
    <w:rsid w:val="00B36255"/>
    <w:rsid w:val="00B37C33"/>
    <w:rsid w:val="00B44B1F"/>
    <w:rsid w:val="00B450EC"/>
    <w:rsid w:val="00B5072D"/>
    <w:rsid w:val="00B53317"/>
    <w:rsid w:val="00B627F0"/>
    <w:rsid w:val="00B64141"/>
    <w:rsid w:val="00B64CD0"/>
    <w:rsid w:val="00B64E72"/>
    <w:rsid w:val="00B70362"/>
    <w:rsid w:val="00B7277F"/>
    <w:rsid w:val="00B74728"/>
    <w:rsid w:val="00B77913"/>
    <w:rsid w:val="00B8198A"/>
    <w:rsid w:val="00B824FB"/>
    <w:rsid w:val="00B82646"/>
    <w:rsid w:val="00B85FF4"/>
    <w:rsid w:val="00B9274D"/>
    <w:rsid w:val="00B96A4E"/>
    <w:rsid w:val="00B971C4"/>
    <w:rsid w:val="00B97359"/>
    <w:rsid w:val="00B97A8F"/>
    <w:rsid w:val="00BA4E58"/>
    <w:rsid w:val="00BA7074"/>
    <w:rsid w:val="00BB054F"/>
    <w:rsid w:val="00BB7829"/>
    <w:rsid w:val="00BC0786"/>
    <w:rsid w:val="00BC4347"/>
    <w:rsid w:val="00BD1457"/>
    <w:rsid w:val="00BE2AD9"/>
    <w:rsid w:val="00BF27FE"/>
    <w:rsid w:val="00C026C3"/>
    <w:rsid w:val="00C0420C"/>
    <w:rsid w:val="00C043B3"/>
    <w:rsid w:val="00C079AB"/>
    <w:rsid w:val="00C1073E"/>
    <w:rsid w:val="00C10E61"/>
    <w:rsid w:val="00C14787"/>
    <w:rsid w:val="00C1596D"/>
    <w:rsid w:val="00C15B8D"/>
    <w:rsid w:val="00C17010"/>
    <w:rsid w:val="00C20562"/>
    <w:rsid w:val="00C20B8A"/>
    <w:rsid w:val="00C215C3"/>
    <w:rsid w:val="00C23A96"/>
    <w:rsid w:val="00C249C6"/>
    <w:rsid w:val="00C32CC1"/>
    <w:rsid w:val="00C3415E"/>
    <w:rsid w:val="00C34D32"/>
    <w:rsid w:val="00C37A34"/>
    <w:rsid w:val="00C426EC"/>
    <w:rsid w:val="00C4783A"/>
    <w:rsid w:val="00C537CD"/>
    <w:rsid w:val="00C61626"/>
    <w:rsid w:val="00C639F8"/>
    <w:rsid w:val="00C6483C"/>
    <w:rsid w:val="00C64AE9"/>
    <w:rsid w:val="00C70472"/>
    <w:rsid w:val="00C70CFF"/>
    <w:rsid w:val="00C718FE"/>
    <w:rsid w:val="00C736C4"/>
    <w:rsid w:val="00C759FC"/>
    <w:rsid w:val="00C77155"/>
    <w:rsid w:val="00C80689"/>
    <w:rsid w:val="00C841F8"/>
    <w:rsid w:val="00C86CEC"/>
    <w:rsid w:val="00C8773D"/>
    <w:rsid w:val="00C87ABB"/>
    <w:rsid w:val="00C90062"/>
    <w:rsid w:val="00C91831"/>
    <w:rsid w:val="00C91B4C"/>
    <w:rsid w:val="00C929FB"/>
    <w:rsid w:val="00C953DF"/>
    <w:rsid w:val="00C95459"/>
    <w:rsid w:val="00C9657E"/>
    <w:rsid w:val="00CA1AA5"/>
    <w:rsid w:val="00CA2E18"/>
    <w:rsid w:val="00CA3F94"/>
    <w:rsid w:val="00CB06D4"/>
    <w:rsid w:val="00CB4DC1"/>
    <w:rsid w:val="00CC0E16"/>
    <w:rsid w:val="00CC4DA9"/>
    <w:rsid w:val="00CD3A3B"/>
    <w:rsid w:val="00CD5401"/>
    <w:rsid w:val="00CD64C6"/>
    <w:rsid w:val="00CE2709"/>
    <w:rsid w:val="00CE2D64"/>
    <w:rsid w:val="00CE3C86"/>
    <w:rsid w:val="00CE52D9"/>
    <w:rsid w:val="00CE6198"/>
    <w:rsid w:val="00CE76F1"/>
    <w:rsid w:val="00CF6230"/>
    <w:rsid w:val="00CF7F5C"/>
    <w:rsid w:val="00D017FC"/>
    <w:rsid w:val="00D0226A"/>
    <w:rsid w:val="00D12AE2"/>
    <w:rsid w:val="00D13147"/>
    <w:rsid w:val="00D3306C"/>
    <w:rsid w:val="00D42AC0"/>
    <w:rsid w:val="00D463FF"/>
    <w:rsid w:val="00D5528D"/>
    <w:rsid w:val="00D5715A"/>
    <w:rsid w:val="00D620AE"/>
    <w:rsid w:val="00D62114"/>
    <w:rsid w:val="00D70ADB"/>
    <w:rsid w:val="00D71687"/>
    <w:rsid w:val="00D73DD9"/>
    <w:rsid w:val="00D74813"/>
    <w:rsid w:val="00D7590D"/>
    <w:rsid w:val="00D778D4"/>
    <w:rsid w:val="00D83C6E"/>
    <w:rsid w:val="00D842E3"/>
    <w:rsid w:val="00D912B0"/>
    <w:rsid w:val="00D92C55"/>
    <w:rsid w:val="00D976E8"/>
    <w:rsid w:val="00DA2D32"/>
    <w:rsid w:val="00DA30BC"/>
    <w:rsid w:val="00DA59C5"/>
    <w:rsid w:val="00DA69C2"/>
    <w:rsid w:val="00DA6D70"/>
    <w:rsid w:val="00DA78EA"/>
    <w:rsid w:val="00DB0BBA"/>
    <w:rsid w:val="00DB4375"/>
    <w:rsid w:val="00DB4A58"/>
    <w:rsid w:val="00DB6050"/>
    <w:rsid w:val="00DB7316"/>
    <w:rsid w:val="00DC0240"/>
    <w:rsid w:val="00DC1D59"/>
    <w:rsid w:val="00DC2AB3"/>
    <w:rsid w:val="00DC2C34"/>
    <w:rsid w:val="00DC66D8"/>
    <w:rsid w:val="00DD01E3"/>
    <w:rsid w:val="00DD437A"/>
    <w:rsid w:val="00DD53B4"/>
    <w:rsid w:val="00DE2B93"/>
    <w:rsid w:val="00DE2C87"/>
    <w:rsid w:val="00DE3403"/>
    <w:rsid w:val="00DE35B0"/>
    <w:rsid w:val="00DE459A"/>
    <w:rsid w:val="00DE4F69"/>
    <w:rsid w:val="00DF01D6"/>
    <w:rsid w:val="00DF113F"/>
    <w:rsid w:val="00DF196F"/>
    <w:rsid w:val="00DF27DA"/>
    <w:rsid w:val="00DF3E56"/>
    <w:rsid w:val="00DF4DBE"/>
    <w:rsid w:val="00E0451D"/>
    <w:rsid w:val="00E06E09"/>
    <w:rsid w:val="00E16C7F"/>
    <w:rsid w:val="00E40820"/>
    <w:rsid w:val="00E4658F"/>
    <w:rsid w:val="00E47408"/>
    <w:rsid w:val="00E5098C"/>
    <w:rsid w:val="00E54A67"/>
    <w:rsid w:val="00E54B4A"/>
    <w:rsid w:val="00E61265"/>
    <w:rsid w:val="00E61918"/>
    <w:rsid w:val="00E61C0D"/>
    <w:rsid w:val="00E63EB4"/>
    <w:rsid w:val="00E66160"/>
    <w:rsid w:val="00E66DEF"/>
    <w:rsid w:val="00E71329"/>
    <w:rsid w:val="00E72E4A"/>
    <w:rsid w:val="00E7395F"/>
    <w:rsid w:val="00E82180"/>
    <w:rsid w:val="00E8363B"/>
    <w:rsid w:val="00E84966"/>
    <w:rsid w:val="00E87546"/>
    <w:rsid w:val="00E9054F"/>
    <w:rsid w:val="00E92383"/>
    <w:rsid w:val="00E92F07"/>
    <w:rsid w:val="00E9365E"/>
    <w:rsid w:val="00E9481F"/>
    <w:rsid w:val="00E95074"/>
    <w:rsid w:val="00EA1B3A"/>
    <w:rsid w:val="00EA2109"/>
    <w:rsid w:val="00EA4269"/>
    <w:rsid w:val="00EA67BE"/>
    <w:rsid w:val="00EA77BF"/>
    <w:rsid w:val="00EB17C6"/>
    <w:rsid w:val="00EB636A"/>
    <w:rsid w:val="00EB6EFF"/>
    <w:rsid w:val="00EC0C98"/>
    <w:rsid w:val="00ED2B99"/>
    <w:rsid w:val="00ED2DCD"/>
    <w:rsid w:val="00ED3BBA"/>
    <w:rsid w:val="00ED4D4E"/>
    <w:rsid w:val="00ED73D7"/>
    <w:rsid w:val="00ED7710"/>
    <w:rsid w:val="00EE0179"/>
    <w:rsid w:val="00EE0C77"/>
    <w:rsid w:val="00EE4E54"/>
    <w:rsid w:val="00EE4EC4"/>
    <w:rsid w:val="00EF4334"/>
    <w:rsid w:val="00EF5237"/>
    <w:rsid w:val="00F02AFB"/>
    <w:rsid w:val="00F02C24"/>
    <w:rsid w:val="00F037DB"/>
    <w:rsid w:val="00F03AA6"/>
    <w:rsid w:val="00F04238"/>
    <w:rsid w:val="00F07298"/>
    <w:rsid w:val="00F1144F"/>
    <w:rsid w:val="00F11AA7"/>
    <w:rsid w:val="00F12E2C"/>
    <w:rsid w:val="00F140B0"/>
    <w:rsid w:val="00F15409"/>
    <w:rsid w:val="00F15CD9"/>
    <w:rsid w:val="00F30EB8"/>
    <w:rsid w:val="00F37B15"/>
    <w:rsid w:val="00F436BB"/>
    <w:rsid w:val="00F47145"/>
    <w:rsid w:val="00F47FBB"/>
    <w:rsid w:val="00F52C41"/>
    <w:rsid w:val="00F53314"/>
    <w:rsid w:val="00F545BF"/>
    <w:rsid w:val="00F60571"/>
    <w:rsid w:val="00F63322"/>
    <w:rsid w:val="00F70A2A"/>
    <w:rsid w:val="00F71B56"/>
    <w:rsid w:val="00F72AFB"/>
    <w:rsid w:val="00F732D8"/>
    <w:rsid w:val="00F75056"/>
    <w:rsid w:val="00F7505F"/>
    <w:rsid w:val="00F76E30"/>
    <w:rsid w:val="00F82984"/>
    <w:rsid w:val="00F832C8"/>
    <w:rsid w:val="00F8500A"/>
    <w:rsid w:val="00F873B3"/>
    <w:rsid w:val="00F9400B"/>
    <w:rsid w:val="00F95880"/>
    <w:rsid w:val="00F96C00"/>
    <w:rsid w:val="00FA33FE"/>
    <w:rsid w:val="00FA42B9"/>
    <w:rsid w:val="00FA60B2"/>
    <w:rsid w:val="00FA755A"/>
    <w:rsid w:val="00FB0CE0"/>
    <w:rsid w:val="00FB2B0F"/>
    <w:rsid w:val="00FB2CF2"/>
    <w:rsid w:val="00FB4F6B"/>
    <w:rsid w:val="00FB5FE1"/>
    <w:rsid w:val="00FB7D3F"/>
    <w:rsid w:val="00FC0087"/>
    <w:rsid w:val="00FC0E8D"/>
    <w:rsid w:val="00FC1657"/>
    <w:rsid w:val="00FC21CB"/>
    <w:rsid w:val="00FC46EF"/>
    <w:rsid w:val="00FD01EB"/>
    <w:rsid w:val="00FD31B3"/>
    <w:rsid w:val="00FD34AE"/>
    <w:rsid w:val="00FD4204"/>
    <w:rsid w:val="00FD5CB1"/>
    <w:rsid w:val="00FD7C42"/>
    <w:rsid w:val="00FE15A7"/>
    <w:rsid w:val="00FE663B"/>
    <w:rsid w:val="00FF02D7"/>
    <w:rsid w:val="00FF224C"/>
    <w:rsid w:val="00FF3CCB"/>
    <w:rsid w:val="00FF57B5"/>
    <w:rsid w:val="00FF5A2B"/>
    <w:rsid w:val="016B051C"/>
    <w:rsid w:val="04BE89FA"/>
    <w:rsid w:val="0A8B889D"/>
    <w:rsid w:val="0B62D541"/>
    <w:rsid w:val="0F0C9C9D"/>
    <w:rsid w:val="1280F9BF"/>
    <w:rsid w:val="28651418"/>
    <w:rsid w:val="2ACF2728"/>
    <w:rsid w:val="32D842E1"/>
    <w:rsid w:val="34CE1ABB"/>
    <w:rsid w:val="36DA1A0A"/>
    <w:rsid w:val="473E231C"/>
    <w:rsid w:val="4BBD3849"/>
    <w:rsid w:val="50B05534"/>
    <w:rsid w:val="571B109E"/>
    <w:rsid w:val="5B7D5771"/>
    <w:rsid w:val="6334E4BA"/>
    <w:rsid w:val="6F755E3E"/>
    <w:rsid w:val="7137DCBF"/>
    <w:rsid w:val="71F5DDB2"/>
    <w:rsid w:val="76189C39"/>
    <w:rsid w:val="782BE556"/>
    <w:rsid w:val="7BE2DABA"/>
    <w:rsid w:val="7FAB7E02"/>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6364827">
      <w:bodyDiv w:val="1"/>
      <w:marLeft w:val="0"/>
      <w:marRight w:val="0"/>
      <w:marTop w:val="0"/>
      <w:marBottom w:val="0"/>
      <w:divBdr>
        <w:top w:val="none" w:sz="0" w:space="0" w:color="auto"/>
        <w:left w:val="none" w:sz="0" w:space="0" w:color="auto"/>
        <w:bottom w:val="none" w:sz="0" w:space="0" w:color="auto"/>
        <w:right w:val="none" w:sz="0" w:space="0" w:color="auto"/>
      </w:divBdr>
    </w:div>
    <w:div w:id="86655049">
      <w:bodyDiv w:val="1"/>
      <w:marLeft w:val="0"/>
      <w:marRight w:val="0"/>
      <w:marTop w:val="0"/>
      <w:marBottom w:val="0"/>
      <w:divBdr>
        <w:top w:val="none" w:sz="0" w:space="0" w:color="auto"/>
        <w:left w:val="none" w:sz="0" w:space="0" w:color="auto"/>
        <w:bottom w:val="none" w:sz="0" w:space="0" w:color="auto"/>
        <w:right w:val="none" w:sz="0" w:space="0" w:color="auto"/>
      </w:divBdr>
    </w:div>
    <w:div w:id="89934304">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40587095">
      <w:bodyDiv w:val="1"/>
      <w:marLeft w:val="0"/>
      <w:marRight w:val="0"/>
      <w:marTop w:val="0"/>
      <w:marBottom w:val="0"/>
      <w:divBdr>
        <w:top w:val="none" w:sz="0" w:space="0" w:color="auto"/>
        <w:left w:val="none" w:sz="0" w:space="0" w:color="auto"/>
        <w:bottom w:val="none" w:sz="0" w:space="0" w:color="auto"/>
        <w:right w:val="none" w:sz="0" w:space="0" w:color="auto"/>
      </w:divBdr>
    </w:div>
    <w:div w:id="162739834">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65236755">
      <w:bodyDiv w:val="1"/>
      <w:marLeft w:val="0"/>
      <w:marRight w:val="0"/>
      <w:marTop w:val="0"/>
      <w:marBottom w:val="0"/>
      <w:divBdr>
        <w:top w:val="none" w:sz="0" w:space="0" w:color="auto"/>
        <w:left w:val="none" w:sz="0" w:space="0" w:color="auto"/>
        <w:bottom w:val="none" w:sz="0" w:space="0" w:color="auto"/>
        <w:right w:val="none" w:sz="0" w:space="0" w:color="auto"/>
      </w:divBdr>
    </w:div>
    <w:div w:id="285696799">
      <w:bodyDiv w:val="1"/>
      <w:marLeft w:val="0"/>
      <w:marRight w:val="0"/>
      <w:marTop w:val="0"/>
      <w:marBottom w:val="0"/>
      <w:divBdr>
        <w:top w:val="none" w:sz="0" w:space="0" w:color="auto"/>
        <w:left w:val="none" w:sz="0" w:space="0" w:color="auto"/>
        <w:bottom w:val="none" w:sz="0" w:space="0" w:color="auto"/>
        <w:right w:val="none" w:sz="0" w:space="0" w:color="auto"/>
      </w:divBdr>
    </w:div>
    <w:div w:id="316499977">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64336220">
      <w:bodyDiv w:val="1"/>
      <w:marLeft w:val="0"/>
      <w:marRight w:val="0"/>
      <w:marTop w:val="0"/>
      <w:marBottom w:val="0"/>
      <w:divBdr>
        <w:top w:val="none" w:sz="0" w:space="0" w:color="auto"/>
        <w:left w:val="none" w:sz="0" w:space="0" w:color="auto"/>
        <w:bottom w:val="none" w:sz="0" w:space="0" w:color="auto"/>
        <w:right w:val="none" w:sz="0" w:space="0" w:color="auto"/>
      </w:divBdr>
    </w:div>
    <w:div w:id="372921877">
      <w:bodyDiv w:val="1"/>
      <w:marLeft w:val="0"/>
      <w:marRight w:val="0"/>
      <w:marTop w:val="0"/>
      <w:marBottom w:val="0"/>
      <w:divBdr>
        <w:top w:val="none" w:sz="0" w:space="0" w:color="auto"/>
        <w:left w:val="none" w:sz="0" w:space="0" w:color="auto"/>
        <w:bottom w:val="none" w:sz="0" w:space="0" w:color="auto"/>
        <w:right w:val="none" w:sz="0" w:space="0" w:color="auto"/>
      </w:divBdr>
    </w:div>
    <w:div w:id="383218613">
      <w:bodyDiv w:val="1"/>
      <w:marLeft w:val="0"/>
      <w:marRight w:val="0"/>
      <w:marTop w:val="0"/>
      <w:marBottom w:val="0"/>
      <w:divBdr>
        <w:top w:val="none" w:sz="0" w:space="0" w:color="auto"/>
        <w:left w:val="none" w:sz="0" w:space="0" w:color="auto"/>
        <w:bottom w:val="none" w:sz="0" w:space="0" w:color="auto"/>
        <w:right w:val="none" w:sz="0" w:space="0" w:color="auto"/>
      </w:divBdr>
    </w:div>
    <w:div w:id="433594741">
      <w:bodyDiv w:val="1"/>
      <w:marLeft w:val="0"/>
      <w:marRight w:val="0"/>
      <w:marTop w:val="0"/>
      <w:marBottom w:val="0"/>
      <w:divBdr>
        <w:top w:val="none" w:sz="0" w:space="0" w:color="auto"/>
        <w:left w:val="none" w:sz="0" w:space="0" w:color="auto"/>
        <w:bottom w:val="none" w:sz="0" w:space="0" w:color="auto"/>
        <w:right w:val="none" w:sz="0" w:space="0" w:color="auto"/>
      </w:divBdr>
    </w:div>
    <w:div w:id="440414311">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6122620">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71294446">
      <w:bodyDiv w:val="1"/>
      <w:marLeft w:val="0"/>
      <w:marRight w:val="0"/>
      <w:marTop w:val="0"/>
      <w:marBottom w:val="0"/>
      <w:divBdr>
        <w:top w:val="none" w:sz="0" w:space="0" w:color="auto"/>
        <w:left w:val="none" w:sz="0" w:space="0" w:color="auto"/>
        <w:bottom w:val="none" w:sz="0" w:space="0" w:color="auto"/>
        <w:right w:val="none" w:sz="0" w:space="0" w:color="auto"/>
      </w:divBdr>
    </w:div>
    <w:div w:id="493105959">
      <w:bodyDiv w:val="1"/>
      <w:marLeft w:val="0"/>
      <w:marRight w:val="0"/>
      <w:marTop w:val="0"/>
      <w:marBottom w:val="0"/>
      <w:divBdr>
        <w:top w:val="none" w:sz="0" w:space="0" w:color="auto"/>
        <w:left w:val="none" w:sz="0" w:space="0" w:color="auto"/>
        <w:bottom w:val="none" w:sz="0" w:space="0" w:color="auto"/>
        <w:right w:val="none" w:sz="0" w:space="0" w:color="auto"/>
      </w:divBdr>
    </w:div>
    <w:div w:id="497889967">
      <w:bodyDiv w:val="1"/>
      <w:marLeft w:val="0"/>
      <w:marRight w:val="0"/>
      <w:marTop w:val="0"/>
      <w:marBottom w:val="0"/>
      <w:divBdr>
        <w:top w:val="none" w:sz="0" w:space="0" w:color="auto"/>
        <w:left w:val="none" w:sz="0" w:space="0" w:color="auto"/>
        <w:bottom w:val="none" w:sz="0" w:space="0" w:color="auto"/>
        <w:right w:val="none" w:sz="0" w:space="0" w:color="auto"/>
      </w:divBdr>
    </w:div>
    <w:div w:id="503476147">
      <w:bodyDiv w:val="1"/>
      <w:marLeft w:val="0"/>
      <w:marRight w:val="0"/>
      <w:marTop w:val="0"/>
      <w:marBottom w:val="0"/>
      <w:divBdr>
        <w:top w:val="none" w:sz="0" w:space="0" w:color="auto"/>
        <w:left w:val="none" w:sz="0" w:space="0" w:color="auto"/>
        <w:bottom w:val="none" w:sz="0" w:space="0" w:color="auto"/>
        <w:right w:val="none" w:sz="0" w:space="0" w:color="auto"/>
      </w:divBdr>
    </w:div>
    <w:div w:id="532812223">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59561428">
      <w:bodyDiv w:val="1"/>
      <w:marLeft w:val="0"/>
      <w:marRight w:val="0"/>
      <w:marTop w:val="0"/>
      <w:marBottom w:val="0"/>
      <w:divBdr>
        <w:top w:val="none" w:sz="0" w:space="0" w:color="auto"/>
        <w:left w:val="none" w:sz="0" w:space="0" w:color="auto"/>
        <w:bottom w:val="none" w:sz="0" w:space="0" w:color="auto"/>
        <w:right w:val="none" w:sz="0" w:space="0" w:color="auto"/>
      </w:divBdr>
    </w:div>
    <w:div w:id="565846622">
      <w:bodyDiv w:val="1"/>
      <w:marLeft w:val="0"/>
      <w:marRight w:val="0"/>
      <w:marTop w:val="0"/>
      <w:marBottom w:val="0"/>
      <w:divBdr>
        <w:top w:val="none" w:sz="0" w:space="0" w:color="auto"/>
        <w:left w:val="none" w:sz="0" w:space="0" w:color="auto"/>
        <w:bottom w:val="none" w:sz="0" w:space="0" w:color="auto"/>
        <w:right w:val="none" w:sz="0" w:space="0" w:color="auto"/>
      </w:divBdr>
    </w:div>
    <w:div w:id="578903521">
      <w:bodyDiv w:val="1"/>
      <w:marLeft w:val="0"/>
      <w:marRight w:val="0"/>
      <w:marTop w:val="0"/>
      <w:marBottom w:val="0"/>
      <w:divBdr>
        <w:top w:val="none" w:sz="0" w:space="0" w:color="auto"/>
        <w:left w:val="none" w:sz="0" w:space="0" w:color="auto"/>
        <w:bottom w:val="none" w:sz="0" w:space="0" w:color="auto"/>
        <w:right w:val="none" w:sz="0" w:space="0" w:color="auto"/>
      </w:divBdr>
    </w:div>
    <w:div w:id="593906204">
      <w:bodyDiv w:val="1"/>
      <w:marLeft w:val="0"/>
      <w:marRight w:val="0"/>
      <w:marTop w:val="0"/>
      <w:marBottom w:val="0"/>
      <w:divBdr>
        <w:top w:val="none" w:sz="0" w:space="0" w:color="auto"/>
        <w:left w:val="none" w:sz="0" w:space="0" w:color="auto"/>
        <w:bottom w:val="none" w:sz="0" w:space="0" w:color="auto"/>
        <w:right w:val="none" w:sz="0" w:space="0" w:color="auto"/>
      </w:divBdr>
    </w:div>
    <w:div w:id="597568482">
      <w:bodyDiv w:val="1"/>
      <w:marLeft w:val="0"/>
      <w:marRight w:val="0"/>
      <w:marTop w:val="0"/>
      <w:marBottom w:val="0"/>
      <w:divBdr>
        <w:top w:val="none" w:sz="0" w:space="0" w:color="auto"/>
        <w:left w:val="none" w:sz="0" w:space="0" w:color="auto"/>
        <w:bottom w:val="none" w:sz="0" w:space="0" w:color="auto"/>
        <w:right w:val="none" w:sz="0" w:space="0" w:color="auto"/>
      </w:divBdr>
    </w:div>
    <w:div w:id="647832001">
      <w:bodyDiv w:val="1"/>
      <w:marLeft w:val="0"/>
      <w:marRight w:val="0"/>
      <w:marTop w:val="0"/>
      <w:marBottom w:val="0"/>
      <w:divBdr>
        <w:top w:val="none" w:sz="0" w:space="0" w:color="auto"/>
        <w:left w:val="none" w:sz="0" w:space="0" w:color="auto"/>
        <w:bottom w:val="none" w:sz="0" w:space="0" w:color="auto"/>
        <w:right w:val="none" w:sz="0" w:space="0" w:color="auto"/>
      </w:divBdr>
    </w:div>
    <w:div w:id="664818795">
      <w:bodyDiv w:val="1"/>
      <w:marLeft w:val="0"/>
      <w:marRight w:val="0"/>
      <w:marTop w:val="0"/>
      <w:marBottom w:val="0"/>
      <w:divBdr>
        <w:top w:val="none" w:sz="0" w:space="0" w:color="auto"/>
        <w:left w:val="none" w:sz="0" w:space="0" w:color="auto"/>
        <w:bottom w:val="none" w:sz="0" w:space="0" w:color="auto"/>
        <w:right w:val="none" w:sz="0" w:space="0" w:color="auto"/>
      </w:divBdr>
    </w:div>
    <w:div w:id="737555799">
      <w:bodyDiv w:val="1"/>
      <w:marLeft w:val="0"/>
      <w:marRight w:val="0"/>
      <w:marTop w:val="0"/>
      <w:marBottom w:val="0"/>
      <w:divBdr>
        <w:top w:val="none" w:sz="0" w:space="0" w:color="auto"/>
        <w:left w:val="none" w:sz="0" w:space="0" w:color="auto"/>
        <w:bottom w:val="none" w:sz="0" w:space="0" w:color="auto"/>
        <w:right w:val="none" w:sz="0" w:space="0" w:color="auto"/>
      </w:divBdr>
    </w:div>
    <w:div w:id="739447801">
      <w:bodyDiv w:val="1"/>
      <w:marLeft w:val="0"/>
      <w:marRight w:val="0"/>
      <w:marTop w:val="0"/>
      <w:marBottom w:val="0"/>
      <w:divBdr>
        <w:top w:val="none" w:sz="0" w:space="0" w:color="auto"/>
        <w:left w:val="none" w:sz="0" w:space="0" w:color="auto"/>
        <w:bottom w:val="none" w:sz="0" w:space="0" w:color="auto"/>
        <w:right w:val="none" w:sz="0" w:space="0" w:color="auto"/>
      </w:divBdr>
    </w:div>
    <w:div w:id="766540627">
      <w:bodyDiv w:val="1"/>
      <w:marLeft w:val="0"/>
      <w:marRight w:val="0"/>
      <w:marTop w:val="0"/>
      <w:marBottom w:val="0"/>
      <w:divBdr>
        <w:top w:val="none" w:sz="0" w:space="0" w:color="auto"/>
        <w:left w:val="none" w:sz="0" w:space="0" w:color="auto"/>
        <w:bottom w:val="none" w:sz="0" w:space="0" w:color="auto"/>
        <w:right w:val="none" w:sz="0" w:space="0" w:color="auto"/>
      </w:divBdr>
    </w:div>
    <w:div w:id="776946311">
      <w:bodyDiv w:val="1"/>
      <w:marLeft w:val="0"/>
      <w:marRight w:val="0"/>
      <w:marTop w:val="0"/>
      <w:marBottom w:val="0"/>
      <w:divBdr>
        <w:top w:val="none" w:sz="0" w:space="0" w:color="auto"/>
        <w:left w:val="none" w:sz="0" w:space="0" w:color="auto"/>
        <w:bottom w:val="none" w:sz="0" w:space="0" w:color="auto"/>
        <w:right w:val="none" w:sz="0" w:space="0" w:color="auto"/>
      </w:divBdr>
    </w:div>
    <w:div w:id="800264740">
      <w:bodyDiv w:val="1"/>
      <w:marLeft w:val="0"/>
      <w:marRight w:val="0"/>
      <w:marTop w:val="0"/>
      <w:marBottom w:val="0"/>
      <w:divBdr>
        <w:top w:val="none" w:sz="0" w:space="0" w:color="auto"/>
        <w:left w:val="none" w:sz="0" w:space="0" w:color="auto"/>
        <w:bottom w:val="none" w:sz="0" w:space="0" w:color="auto"/>
        <w:right w:val="none" w:sz="0" w:space="0" w:color="auto"/>
      </w:divBdr>
    </w:div>
    <w:div w:id="801729421">
      <w:bodyDiv w:val="1"/>
      <w:marLeft w:val="0"/>
      <w:marRight w:val="0"/>
      <w:marTop w:val="0"/>
      <w:marBottom w:val="0"/>
      <w:divBdr>
        <w:top w:val="none" w:sz="0" w:space="0" w:color="auto"/>
        <w:left w:val="none" w:sz="0" w:space="0" w:color="auto"/>
        <w:bottom w:val="none" w:sz="0" w:space="0" w:color="auto"/>
        <w:right w:val="none" w:sz="0" w:space="0" w:color="auto"/>
      </w:divBdr>
    </w:div>
    <w:div w:id="804391579">
      <w:bodyDiv w:val="1"/>
      <w:marLeft w:val="0"/>
      <w:marRight w:val="0"/>
      <w:marTop w:val="0"/>
      <w:marBottom w:val="0"/>
      <w:divBdr>
        <w:top w:val="none" w:sz="0" w:space="0" w:color="auto"/>
        <w:left w:val="none" w:sz="0" w:space="0" w:color="auto"/>
        <w:bottom w:val="none" w:sz="0" w:space="0" w:color="auto"/>
        <w:right w:val="none" w:sz="0" w:space="0" w:color="auto"/>
      </w:divBdr>
    </w:div>
    <w:div w:id="834764406">
      <w:bodyDiv w:val="1"/>
      <w:marLeft w:val="0"/>
      <w:marRight w:val="0"/>
      <w:marTop w:val="0"/>
      <w:marBottom w:val="0"/>
      <w:divBdr>
        <w:top w:val="none" w:sz="0" w:space="0" w:color="auto"/>
        <w:left w:val="none" w:sz="0" w:space="0" w:color="auto"/>
        <w:bottom w:val="none" w:sz="0" w:space="0" w:color="auto"/>
        <w:right w:val="none" w:sz="0" w:space="0" w:color="auto"/>
      </w:divBdr>
    </w:div>
    <w:div w:id="859466700">
      <w:bodyDiv w:val="1"/>
      <w:marLeft w:val="0"/>
      <w:marRight w:val="0"/>
      <w:marTop w:val="0"/>
      <w:marBottom w:val="0"/>
      <w:divBdr>
        <w:top w:val="none" w:sz="0" w:space="0" w:color="auto"/>
        <w:left w:val="none" w:sz="0" w:space="0" w:color="auto"/>
        <w:bottom w:val="none" w:sz="0" w:space="0" w:color="auto"/>
        <w:right w:val="none" w:sz="0" w:space="0" w:color="auto"/>
      </w:divBdr>
    </w:div>
    <w:div w:id="863516531">
      <w:bodyDiv w:val="1"/>
      <w:marLeft w:val="0"/>
      <w:marRight w:val="0"/>
      <w:marTop w:val="0"/>
      <w:marBottom w:val="0"/>
      <w:divBdr>
        <w:top w:val="none" w:sz="0" w:space="0" w:color="auto"/>
        <w:left w:val="none" w:sz="0" w:space="0" w:color="auto"/>
        <w:bottom w:val="none" w:sz="0" w:space="0" w:color="auto"/>
        <w:right w:val="none" w:sz="0" w:space="0" w:color="auto"/>
      </w:divBdr>
    </w:div>
    <w:div w:id="884175568">
      <w:bodyDiv w:val="1"/>
      <w:marLeft w:val="0"/>
      <w:marRight w:val="0"/>
      <w:marTop w:val="0"/>
      <w:marBottom w:val="0"/>
      <w:divBdr>
        <w:top w:val="none" w:sz="0" w:space="0" w:color="auto"/>
        <w:left w:val="none" w:sz="0" w:space="0" w:color="auto"/>
        <w:bottom w:val="none" w:sz="0" w:space="0" w:color="auto"/>
        <w:right w:val="none" w:sz="0" w:space="0" w:color="auto"/>
      </w:divBdr>
    </w:div>
    <w:div w:id="884755844">
      <w:bodyDiv w:val="1"/>
      <w:marLeft w:val="0"/>
      <w:marRight w:val="0"/>
      <w:marTop w:val="0"/>
      <w:marBottom w:val="0"/>
      <w:divBdr>
        <w:top w:val="none" w:sz="0" w:space="0" w:color="auto"/>
        <w:left w:val="none" w:sz="0" w:space="0" w:color="auto"/>
        <w:bottom w:val="none" w:sz="0" w:space="0" w:color="auto"/>
        <w:right w:val="none" w:sz="0" w:space="0" w:color="auto"/>
      </w:divBdr>
    </w:div>
    <w:div w:id="892958496">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47657852">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1005938393">
      <w:bodyDiv w:val="1"/>
      <w:marLeft w:val="0"/>
      <w:marRight w:val="0"/>
      <w:marTop w:val="0"/>
      <w:marBottom w:val="0"/>
      <w:divBdr>
        <w:top w:val="none" w:sz="0" w:space="0" w:color="auto"/>
        <w:left w:val="none" w:sz="0" w:space="0" w:color="auto"/>
        <w:bottom w:val="none" w:sz="0" w:space="0" w:color="auto"/>
        <w:right w:val="none" w:sz="0" w:space="0" w:color="auto"/>
      </w:divBdr>
    </w:div>
    <w:div w:id="1014721830">
      <w:bodyDiv w:val="1"/>
      <w:marLeft w:val="0"/>
      <w:marRight w:val="0"/>
      <w:marTop w:val="0"/>
      <w:marBottom w:val="0"/>
      <w:divBdr>
        <w:top w:val="none" w:sz="0" w:space="0" w:color="auto"/>
        <w:left w:val="none" w:sz="0" w:space="0" w:color="auto"/>
        <w:bottom w:val="none" w:sz="0" w:space="0" w:color="auto"/>
        <w:right w:val="none" w:sz="0" w:space="0" w:color="auto"/>
      </w:divBdr>
    </w:div>
    <w:div w:id="1023090213">
      <w:bodyDiv w:val="1"/>
      <w:marLeft w:val="0"/>
      <w:marRight w:val="0"/>
      <w:marTop w:val="0"/>
      <w:marBottom w:val="0"/>
      <w:divBdr>
        <w:top w:val="none" w:sz="0" w:space="0" w:color="auto"/>
        <w:left w:val="none" w:sz="0" w:space="0" w:color="auto"/>
        <w:bottom w:val="none" w:sz="0" w:space="0" w:color="auto"/>
        <w:right w:val="none" w:sz="0" w:space="0" w:color="auto"/>
      </w:divBdr>
    </w:div>
    <w:div w:id="1026372921">
      <w:bodyDiv w:val="1"/>
      <w:marLeft w:val="0"/>
      <w:marRight w:val="0"/>
      <w:marTop w:val="0"/>
      <w:marBottom w:val="0"/>
      <w:divBdr>
        <w:top w:val="none" w:sz="0" w:space="0" w:color="auto"/>
        <w:left w:val="none" w:sz="0" w:space="0" w:color="auto"/>
        <w:bottom w:val="none" w:sz="0" w:space="0" w:color="auto"/>
        <w:right w:val="none" w:sz="0" w:space="0" w:color="auto"/>
      </w:divBdr>
    </w:div>
    <w:div w:id="1032346533">
      <w:bodyDiv w:val="1"/>
      <w:marLeft w:val="0"/>
      <w:marRight w:val="0"/>
      <w:marTop w:val="0"/>
      <w:marBottom w:val="0"/>
      <w:divBdr>
        <w:top w:val="none" w:sz="0" w:space="0" w:color="auto"/>
        <w:left w:val="none" w:sz="0" w:space="0" w:color="auto"/>
        <w:bottom w:val="none" w:sz="0" w:space="0" w:color="auto"/>
        <w:right w:val="none" w:sz="0" w:space="0" w:color="auto"/>
      </w:divBdr>
    </w:div>
    <w:div w:id="1036390874">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50093969">
      <w:bodyDiv w:val="1"/>
      <w:marLeft w:val="0"/>
      <w:marRight w:val="0"/>
      <w:marTop w:val="0"/>
      <w:marBottom w:val="0"/>
      <w:divBdr>
        <w:top w:val="none" w:sz="0" w:space="0" w:color="auto"/>
        <w:left w:val="none" w:sz="0" w:space="0" w:color="auto"/>
        <w:bottom w:val="none" w:sz="0" w:space="0" w:color="auto"/>
        <w:right w:val="none" w:sz="0" w:space="0" w:color="auto"/>
      </w:divBdr>
    </w:div>
    <w:div w:id="1156147362">
      <w:bodyDiv w:val="1"/>
      <w:marLeft w:val="0"/>
      <w:marRight w:val="0"/>
      <w:marTop w:val="0"/>
      <w:marBottom w:val="0"/>
      <w:divBdr>
        <w:top w:val="none" w:sz="0" w:space="0" w:color="auto"/>
        <w:left w:val="none" w:sz="0" w:space="0" w:color="auto"/>
        <w:bottom w:val="none" w:sz="0" w:space="0" w:color="auto"/>
        <w:right w:val="none" w:sz="0" w:space="0" w:color="auto"/>
      </w:divBdr>
    </w:div>
    <w:div w:id="1157265680">
      <w:bodyDiv w:val="1"/>
      <w:marLeft w:val="0"/>
      <w:marRight w:val="0"/>
      <w:marTop w:val="0"/>
      <w:marBottom w:val="0"/>
      <w:divBdr>
        <w:top w:val="none" w:sz="0" w:space="0" w:color="auto"/>
        <w:left w:val="none" w:sz="0" w:space="0" w:color="auto"/>
        <w:bottom w:val="none" w:sz="0" w:space="0" w:color="auto"/>
        <w:right w:val="none" w:sz="0" w:space="0" w:color="auto"/>
      </w:divBdr>
    </w:div>
    <w:div w:id="1179854405">
      <w:bodyDiv w:val="1"/>
      <w:marLeft w:val="0"/>
      <w:marRight w:val="0"/>
      <w:marTop w:val="0"/>
      <w:marBottom w:val="0"/>
      <w:divBdr>
        <w:top w:val="none" w:sz="0" w:space="0" w:color="auto"/>
        <w:left w:val="none" w:sz="0" w:space="0" w:color="auto"/>
        <w:bottom w:val="none" w:sz="0" w:space="0" w:color="auto"/>
        <w:right w:val="none" w:sz="0" w:space="0" w:color="auto"/>
      </w:divBdr>
    </w:div>
    <w:div w:id="1216283288">
      <w:bodyDiv w:val="1"/>
      <w:marLeft w:val="0"/>
      <w:marRight w:val="0"/>
      <w:marTop w:val="0"/>
      <w:marBottom w:val="0"/>
      <w:divBdr>
        <w:top w:val="none" w:sz="0" w:space="0" w:color="auto"/>
        <w:left w:val="none" w:sz="0" w:space="0" w:color="auto"/>
        <w:bottom w:val="none" w:sz="0" w:space="0" w:color="auto"/>
        <w:right w:val="none" w:sz="0" w:space="0" w:color="auto"/>
      </w:divBdr>
    </w:div>
    <w:div w:id="1220090141">
      <w:bodyDiv w:val="1"/>
      <w:marLeft w:val="0"/>
      <w:marRight w:val="0"/>
      <w:marTop w:val="0"/>
      <w:marBottom w:val="0"/>
      <w:divBdr>
        <w:top w:val="none" w:sz="0" w:space="0" w:color="auto"/>
        <w:left w:val="none" w:sz="0" w:space="0" w:color="auto"/>
        <w:bottom w:val="none" w:sz="0" w:space="0" w:color="auto"/>
        <w:right w:val="none" w:sz="0" w:space="0" w:color="auto"/>
      </w:divBdr>
    </w:div>
    <w:div w:id="1226993338">
      <w:bodyDiv w:val="1"/>
      <w:marLeft w:val="0"/>
      <w:marRight w:val="0"/>
      <w:marTop w:val="0"/>
      <w:marBottom w:val="0"/>
      <w:divBdr>
        <w:top w:val="none" w:sz="0" w:space="0" w:color="auto"/>
        <w:left w:val="none" w:sz="0" w:space="0" w:color="auto"/>
        <w:bottom w:val="none" w:sz="0" w:space="0" w:color="auto"/>
        <w:right w:val="none" w:sz="0" w:space="0" w:color="auto"/>
      </w:divBdr>
    </w:div>
    <w:div w:id="1295409054">
      <w:bodyDiv w:val="1"/>
      <w:marLeft w:val="0"/>
      <w:marRight w:val="0"/>
      <w:marTop w:val="0"/>
      <w:marBottom w:val="0"/>
      <w:divBdr>
        <w:top w:val="none" w:sz="0" w:space="0" w:color="auto"/>
        <w:left w:val="none" w:sz="0" w:space="0" w:color="auto"/>
        <w:bottom w:val="none" w:sz="0" w:space="0" w:color="auto"/>
        <w:right w:val="none" w:sz="0" w:space="0" w:color="auto"/>
      </w:divBdr>
    </w:div>
    <w:div w:id="1375428845">
      <w:bodyDiv w:val="1"/>
      <w:marLeft w:val="0"/>
      <w:marRight w:val="0"/>
      <w:marTop w:val="0"/>
      <w:marBottom w:val="0"/>
      <w:divBdr>
        <w:top w:val="none" w:sz="0" w:space="0" w:color="auto"/>
        <w:left w:val="none" w:sz="0" w:space="0" w:color="auto"/>
        <w:bottom w:val="none" w:sz="0" w:space="0" w:color="auto"/>
        <w:right w:val="none" w:sz="0" w:space="0" w:color="auto"/>
      </w:divBdr>
    </w:div>
    <w:div w:id="1385635990">
      <w:bodyDiv w:val="1"/>
      <w:marLeft w:val="0"/>
      <w:marRight w:val="0"/>
      <w:marTop w:val="0"/>
      <w:marBottom w:val="0"/>
      <w:divBdr>
        <w:top w:val="none" w:sz="0" w:space="0" w:color="auto"/>
        <w:left w:val="none" w:sz="0" w:space="0" w:color="auto"/>
        <w:bottom w:val="none" w:sz="0" w:space="0" w:color="auto"/>
        <w:right w:val="none" w:sz="0" w:space="0" w:color="auto"/>
      </w:divBdr>
    </w:div>
    <w:div w:id="1400985164">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20251812">
      <w:bodyDiv w:val="1"/>
      <w:marLeft w:val="0"/>
      <w:marRight w:val="0"/>
      <w:marTop w:val="0"/>
      <w:marBottom w:val="0"/>
      <w:divBdr>
        <w:top w:val="none" w:sz="0" w:space="0" w:color="auto"/>
        <w:left w:val="none" w:sz="0" w:space="0" w:color="auto"/>
        <w:bottom w:val="none" w:sz="0" w:space="0" w:color="auto"/>
        <w:right w:val="none" w:sz="0" w:space="0" w:color="auto"/>
      </w:divBdr>
    </w:div>
    <w:div w:id="1420977835">
      <w:bodyDiv w:val="1"/>
      <w:marLeft w:val="0"/>
      <w:marRight w:val="0"/>
      <w:marTop w:val="0"/>
      <w:marBottom w:val="0"/>
      <w:divBdr>
        <w:top w:val="none" w:sz="0" w:space="0" w:color="auto"/>
        <w:left w:val="none" w:sz="0" w:space="0" w:color="auto"/>
        <w:bottom w:val="none" w:sz="0" w:space="0" w:color="auto"/>
        <w:right w:val="none" w:sz="0" w:space="0" w:color="auto"/>
      </w:divBdr>
    </w:div>
    <w:div w:id="1430587080">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64813696">
      <w:bodyDiv w:val="1"/>
      <w:marLeft w:val="0"/>
      <w:marRight w:val="0"/>
      <w:marTop w:val="0"/>
      <w:marBottom w:val="0"/>
      <w:divBdr>
        <w:top w:val="none" w:sz="0" w:space="0" w:color="auto"/>
        <w:left w:val="none" w:sz="0" w:space="0" w:color="auto"/>
        <w:bottom w:val="none" w:sz="0" w:space="0" w:color="auto"/>
        <w:right w:val="none" w:sz="0" w:space="0" w:color="auto"/>
      </w:divBdr>
    </w:div>
    <w:div w:id="1578246995">
      <w:bodyDiv w:val="1"/>
      <w:marLeft w:val="0"/>
      <w:marRight w:val="0"/>
      <w:marTop w:val="0"/>
      <w:marBottom w:val="0"/>
      <w:divBdr>
        <w:top w:val="none" w:sz="0" w:space="0" w:color="auto"/>
        <w:left w:val="none" w:sz="0" w:space="0" w:color="auto"/>
        <w:bottom w:val="none" w:sz="0" w:space="0" w:color="auto"/>
        <w:right w:val="none" w:sz="0" w:space="0" w:color="auto"/>
      </w:divBdr>
    </w:div>
    <w:div w:id="1614897562">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53439617">
      <w:bodyDiv w:val="1"/>
      <w:marLeft w:val="0"/>
      <w:marRight w:val="0"/>
      <w:marTop w:val="0"/>
      <w:marBottom w:val="0"/>
      <w:divBdr>
        <w:top w:val="none" w:sz="0" w:space="0" w:color="auto"/>
        <w:left w:val="none" w:sz="0" w:space="0" w:color="auto"/>
        <w:bottom w:val="none" w:sz="0" w:space="0" w:color="auto"/>
        <w:right w:val="none" w:sz="0" w:space="0" w:color="auto"/>
      </w:divBdr>
    </w:div>
    <w:div w:id="1734305514">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57433943">
      <w:bodyDiv w:val="1"/>
      <w:marLeft w:val="0"/>
      <w:marRight w:val="0"/>
      <w:marTop w:val="0"/>
      <w:marBottom w:val="0"/>
      <w:divBdr>
        <w:top w:val="none" w:sz="0" w:space="0" w:color="auto"/>
        <w:left w:val="none" w:sz="0" w:space="0" w:color="auto"/>
        <w:bottom w:val="none" w:sz="0" w:space="0" w:color="auto"/>
        <w:right w:val="none" w:sz="0" w:space="0" w:color="auto"/>
      </w:divBdr>
    </w:div>
    <w:div w:id="1761902053">
      <w:bodyDiv w:val="1"/>
      <w:marLeft w:val="0"/>
      <w:marRight w:val="0"/>
      <w:marTop w:val="0"/>
      <w:marBottom w:val="0"/>
      <w:divBdr>
        <w:top w:val="none" w:sz="0" w:space="0" w:color="auto"/>
        <w:left w:val="none" w:sz="0" w:space="0" w:color="auto"/>
        <w:bottom w:val="none" w:sz="0" w:space="0" w:color="auto"/>
        <w:right w:val="none" w:sz="0" w:space="0" w:color="auto"/>
      </w:divBdr>
    </w:div>
    <w:div w:id="1775636976">
      <w:bodyDiv w:val="1"/>
      <w:marLeft w:val="0"/>
      <w:marRight w:val="0"/>
      <w:marTop w:val="0"/>
      <w:marBottom w:val="0"/>
      <w:divBdr>
        <w:top w:val="none" w:sz="0" w:space="0" w:color="auto"/>
        <w:left w:val="none" w:sz="0" w:space="0" w:color="auto"/>
        <w:bottom w:val="none" w:sz="0" w:space="0" w:color="auto"/>
        <w:right w:val="none" w:sz="0" w:space="0" w:color="auto"/>
      </w:divBdr>
    </w:div>
    <w:div w:id="1776636095">
      <w:bodyDiv w:val="1"/>
      <w:marLeft w:val="0"/>
      <w:marRight w:val="0"/>
      <w:marTop w:val="0"/>
      <w:marBottom w:val="0"/>
      <w:divBdr>
        <w:top w:val="none" w:sz="0" w:space="0" w:color="auto"/>
        <w:left w:val="none" w:sz="0" w:space="0" w:color="auto"/>
        <w:bottom w:val="none" w:sz="0" w:space="0" w:color="auto"/>
        <w:right w:val="none" w:sz="0" w:space="0" w:color="auto"/>
      </w:divBdr>
    </w:div>
    <w:div w:id="1800342906">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4731242">
      <w:bodyDiv w:val="1"/>
      <w:marLeft w:val="0"/>
      <w:marRight w:val="0"/>
      <w:marTop w:val="0"/>
      <w:marBottom w:val="0"/>
      <w:divBdr>
        <w:top w:val="none" w:sz="0" w:space="0" w:color="auto"/>
        <w:left w:val="none" w:sz="0" w:space="0" w:color="auto"/>
        <w:bottom w:val="none" w:sz="0" w:space="0" w:color="auto"/>
        <w:right w:val="none" w:sz="0" w:space="0" w:color="auto"/>
      </w:divBdr>
    </w:div>
    <w:div w:id="1817408203">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30906199">
      <w:bodyDiv w:val="1"/>
      <w:marLeft w:val="0"/>
      <w:marRight w:val="0"/>
      <w:marTop w:val="0"/>
      <w:marBottom w:val="0"/>
      <w:divBdr>
        <w:top w:val="none" w:sz="0" w:space="0" w:color="auto"/>
        <w:left w:val="none" w:sz="0" w:space="0" w:color="auto"/>
        <w:bottom w:val="none" w:sz="0" w:space="0" w:color="auto"/>
        <w:right w:val="none" w:sz="0" w:space="0" w:color="auto"/>
      </w:divBdr>
    </w:div>
    <w:div w:id="1851942738">
      <w:bodyDiv w:val="1"/>
      <w:marLeft w:val="0"/>
      <w:marRight w:val="0"/>
      <w:marTop w:val="0"/>
      <w:marBottom w:val="0"/>
      <w:divBdr>
        <w:top w:val="none" w:sz="0" w:space="0" w:color="auto"/>
        <w:left w:val="none" w:sz="0" w:space="0" w:color="auto"/>
        <w:bottom w:val="none" w:sz="0" w:space="0" w:color="auto"/>
        <w:right w:val="none" w:sz="0" w:space="0" w:color="auto"/>
      </w:divBdr>
    </w:div>
    <w:div w:id="1869904378">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2067871938">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08848710">
      <w:bodyDiv w:val="1"/>
      <w:marLeft w:val="0"/>
      <w:marRight w:val="0"/>
      <w:marTop w:val="0"/>
      <w:marBottom w:val="0"/>
      <w:divBdr>
        <w:top w:val="none" w:sz="0" w:space="0" w:color="auto"/>
        <w:left w:val="none" w:sz="0" w:space="0" w:color="auto"/>
        <w:bottom w:val="none" w:sz="0" w:space="0" w:color="auto"/>
        <w:right w:val="none" w:sz="0" w:space="0" w:color="auto"/>
      </w:divBdr>
    </w:div>
    <w:div w:id="2112045324">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8911884">
      <w:bodyDiv w:val="1"/>
      <w:marLeft w:val="0"/>
      <w:marRight w:val="0"/>
      <w:marTop w:val="0"/>
      <w:marBottom w:val="0"/>
      <w:divBdr>
        <w:top w:val="none" w:sz="0" w:space="0" w:color="auto"/>
        <w:left w:val="none" w:sz="0" w:space="0" w:color="auto"/>
        <w:bottom w:val="none" w:sz="0" w:space="0" w:color="auto"/>
        <w:right w:val="none" w:sz="0" w:space="0" w:color="auto"/>
      </w:divBdr>
    </w:div>
    <w:div w:id="2127194550">
      <w:bodyDiv w:val="1"/>
      <w:marLeft w:val="0"/>
      <w:marRight w:val="0"/>
      <w:marTop w:val="0"/>
      <w:marBottom w:val="0"/>
      <w:divBdr>
        <w:top w:val="none" w:sz="0" w:space="0" w:color="auto"/>
        <w:left w:val="none" w:sz="0" w:space="0" w:color="auto"/>
        <w:bottom w:val="none" w:sz="0" w:space="0" w:color="auto"/>
        <w:right w:val="none" w:sz="0" w:space="0" w:color="auto"/>
      </w:divBdr>
    </w:div>
    <w:div w:id="213470842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52642"/>
    <w:rsid w:val="000B6241"/>
    <w:rsid w:val="00111293"/>
    <w:rsid w:val="00161ED1"/>
    <w:rsid w:val="00164CF1"/>
    <w:rsid w:val="00183F29"/>
    <w:rsid w:val="001935DC"/>
    <w:rsid w:val="00214F8C"/>
    <w:rsid w:val="00236D83"/>
    <w:rsid w:val="002550FD"/>
    <w:rsid w:val="002B7783"/>
    <w:rsid w:val="002E32F9"/>
    <w:rsid w:val="00333F8E"/>
    <w:rsid w:val="00342CAC"/>
    <w:rsid w:val="00350199"/>
    <w:rsid w:val="00393E58"/>
    <w:rsid w:val="00397E8F"/>
    <w:rsid w:val="003B14DF"/>
    <w:rsid w:val="003F523C"/>
    <w:rsid w:val="00460DCA"/>
    <w:rsid w:val="004714EB"/>
    <w:rsid w:val="004E6034"/>
    <w:rsid w:val="004F4864"/>
    <w:rsid w:val="00545FE9"/>
    <w:rsid w:val="005802C8"/>
    <w:rsid w:val="005F25E1"/>
    <w:rsid w:val="00604CC5"/>
    <w:rsid w:val="00611F13"/>
    <w:rsid w:val="006514BB"/>
    <w:rsid w:val="006523A1"/>
    <w:rsid w:val="006A1F0A"/>
    <w:rsid w:val="006B7F19"/>
    <w:rsid w:val="0070526B"/>
    <w:rsid w:val="007057A9"/>
    <w:rsid w:val="007154C5"/>
    <w:rsid w:val="007244C6"/>
    <w:rsid w:val="00741B36"/>
    <w:rsid w:val="00752BC4"/>
    <w:rsid w:val="007C6F8F"/>
    <w:rsid w:val="00835E07"/>
    <w:rsid w:val="00863744"/>
    <w:rsid w:val="00880A45"/>
    <w:rsid w:val="008E4053"/>
    <w:rsid w:val="00A53D76"/>
    <w:rsid w:val="00B24590"/>
    <w:rsid w:val="00C41BCC"/>
    <w:rsid w:val="00C61626"/>
    <w:rsid w:val="00CA2E18"/>
    <w:rsid w:val="00CE3C86"/>
    <w:rsid w:val="00D54222"/>
    <w:rsid w:val="00D57E7C"/>
    <w:rsid w:val="00D63804"/>
    <w:rsid w:val="00DA59C5"/>
    <w:rsid w:val="00DB4375"/>
    <w:rsid w:val="00DC2398"/>
    <w:rsid w:val="00DD7BA4"/>
    <w:rsid w:val="00DE4F69"/>
    <w:rsid w:val="00E318CE"/>
    <w:rsid w:val="00E646E1"/>
    <w:rsid w:val="00E7395F"/>
    <w:rsid w:val="00E9714B"/>
    <w:rsid w:val="00EB636A"/>
    <w:rsid w:val="00F11AA7"/>
    <w:rsid w:val="00F30EB8"/>
    <w:rsid w:val="00F50DD8"/>
    <w:rsid w:val="00F93872"/>
    <w:rsid w:val="00FF224C"/>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b:Sources xmlns:b="http://schemas.openxmlformats.org/officeDocument/2006/bibliography" xmlns="http://schemas.openxmlformats.org/officeDocument/2006/bibliography" SelectedStyle="\IEEE2006OfficeOnline.xsl" StyleName="IEEE" Version="2006">
  <b:Source>
    <b:Tag>NSL</b:Tag>
    <b:SourceType>Misc</b:SourceType>
    <b:Guid>{DEFDF544-D101-4435-A13E-C6B2E7498628}</b:Guid>
    <b:Title>NSL-TOR-50793 - Request to extend the operating period of Torness reactor 2 until 9 February 2026. ONRW-2019369590-20508</b:Title>
    <b:RefOrder>1</b:RefOrder>
  </b:Source>
  <b:Source>
    <b:Tag>Gra</b:Tag>
    <b:SourceType>Misc</b:SourceType>
    <b:Guid>{186D6A2D-7748-4C39-846B-6E2E5E09D575}</b:Guid>
    <b:Title>Graphite integrity inspector’s advice on Torness reactor 2 extension of operating period, ONR, e-mail dated 06 June 2025. ONRW-2019369590-21610</b:Title>
    <b:RefOrder>2</b:RefOrder>
  </b:Source>
  <b:Source>
    <b:Tag>Sco</b:Tag>
    <b:SourceType>Misc</b:SourceType>
    <b:Guid>{87A174F6-FC4A-4080-A250-64A5D59E4235}</b:Guid>
    <b:Title>Scottish Environment Protection Agency - notice of no objection to Torness reactor 2 extension of operating period - email dated 09 June 2025. ONRW-2019369590-21627</b:Title>
    <b:RefOrder>12</b:RefOrder>
  </b:Source>
  <b:Source>
    <b:Tag>ONR</b:Tag>
    <b:SourceType>Misc</b:SourceType>
    <b:Guid>{FB77258D-D86D-453E-B1F2-C9090CAB545F}</b:Guid>
    <b:Title>ONR security inspectors - notice of no objection to Torness reactor 2 extension of operating period - email dated 09 June 2025. ONRW-2019369590-21628</b:Title>
    <b:RefOrder>11</b:RefOrder>
  </b:Source>
  <b:Source>
    <b:Tag>AMS</b:Tag>
    <b:SourceType>Misc</b:SourceType>
    <b:Guid>{1D50F54C-62F4-4661-BB5A-F6D3118C0DAB}</b:Guid>
    <b:Title>AMS approval, EC 376180 Revision 00. ONRW-2019369590-20542</b:Title>
    <b:RefOrder>9</b:RefOrder>
  </b:Source>
  <b:Source>
    <b:Tag>INS</b:Tag>
    <b:SourceType>Misc</b:SourceType>
    <b:Guid>{6629E9F3-E4D8-4AC0-9387-872E06994331}</b:Guid>
    <b:Title>INSA Approval Statement, EC 376180 Revision 00. ONRW-2019369590-20554</b:Title>
    <b:RefOrder>10</b:RefOrder>
  </b:Source>
  <b:Source>
    <b:Tag>Pro</b:Tag>
    <b:SourceType>Misc</b:SourceType>
    <b:Guid>{0947EA26-8228-4E10-AFDC-519CE57900A5}</b:Guid>
    <b:Title>Probabilistic safety analysis inspector’s advice on Torness reactor 2 extension of operating period, ONR, e-mail dated 12 June 2025. ONRW-2019369590-21632</b:Title>
    <b:RefOrder>8</b:RefOrder>
  </b:Source>
  <b:Source>
    <b:Tag>Str</b:Tag>
    <b:SourceType>Misc</b:SourceType>
    <b:Guid>{0C595CD7-B56B-4F11-93D3-BFE96F87FFDA}</b:Guid>
    <b:Title>Structural integrity inspector’s advice on Torness reactor 2 extension of operating period, ONR, e-mail dated 10 June 2025. ONRW-2019369590-21709</b:Title>
    <b:RefOrder>3</b:RefOrder>
  </b:Source>
  <b:Source>
    <b:Tag>ONR1</b:Tag>
    <b:SourceType>Misc</b:SourceType>
    <b:Guid>{54DD0971-FF8B-4349-B7A0-938C19197003}</b:Guid>
    <b:Title>ONR Assessment Report, Electrical engineering assessment of the proposal for the deferral EDF Energy NGL Torness Reactor 2 2025 statutory outage (S13R2), ONRW-2126615823-7733</b:Title>
    <b:RefOrder>4</b:RefOrder>
  </b:Source>
  <b:Source>
    <b:Tag>Mec</b:Tag>
    <b:SourceType>Misc</b:SourceType>
    <b:Guid>{0CEBF11C-F352-493D-8F28-E284C094A4FB}</b:Guid>
    <b:Title>Mechanical engineering inspector’s advice on Torness reactor 2 extension of operating period, ONR, e-mail dated 26 June 2025. ONRW-2019369590-21893</b:Title>
    <b:RefOrder>6</b:RefOrder>
  </b:Source>
  <b:Source>
    <b:Tag>ONR4</b:Tag>
    <b:SourceType>Misc</b:SourceType>
    <b:Guid>{055B4821-1CAD-4873-BD1A-7E6BFC06876E}</b:Guid>
    <b:Title>ONR Assessment Report, Civil engineering assessment of agreement to extend the operating period of Torness reactor 2 to 9 February 2026. ONRW-2126615823-7848</b:Title>
    <b:RefOrder>7</b:RefOrder>
  </b:Source>
  <b:Source>
    <b:Tag>Con3</b:Tag>
    <b:SourceType>Misc</b:SourceType>
    <b:Guid>{FAE17A46-AB66-4BA9-9F21-340D9F0F436C}</b:Guid>
    <b:Title>Control and instrumentation inspector’s advice on Torness reactor 2 extension of operating period, ONR, e-mail dated 09 July 2025. ONRW-2019369590-22321</b:Title>
    <b:RefOrder>5</b:RefOrder>
  </b:Source>
</b:Sources>
</file>

<file path=customXml/item4.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1" ma:contentTypeDescription="Create a new document." ma:contentTypeScope="" ma:versionID="dee8697d1dd54aaa52f5178128c5e83d">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534a8c99425ee5a5d6c040d846c9ad70"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ONRW-2019369590-23160</_dlc_DocId>
    <_dlc_DocIdUrl xmlns="f6cfbbfa-3ea0-4d8e-acde-632e83cd9c55">
      <Url>https://prodonrgov.sharepoint.com/_layouts/15/DocIdRedir.aspx?ID=ONRW-2019369590-23160</Url>
      <Description>ONRW-2019369590-23160</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Torness</Sit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Steven Minton</Uploadedby>
    <Classification xmlns="2b92fa06-69b2-4527-a0e1-9e8803fc1e53" xsi:nil="true"/>
    <Record_x0020_Number xmlns="f6cfbbfa-3ea0-4d8e-acde-632e83cd9c55">PR-02087</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Operating Facilities</Division>
    <Subdivision xmlns="f6cfbbfa-3ea0-4d8e-acde-632e83cd9c55">Operating Reactors</Subdivision>
    <GDA_x0020_Purpose xmlns="f6cfbbfa-3ea0-4d8e-acde-632e83cd9c55" xsi:nil="true"/>
    <Dutyholder xmlns="f6cfbbfa-3ea0-4d8e-acde-632e83cd9c55">EDF Energy Nuclear Generation Limited</Dutyholder>
    <SharedWithUsers xmlns="f6cfbbfa-3ea0-4d8e-acde-632e83cd9c55">
      <UserInfo>
        <DisplayName>Liam Dunning</DisplayName>
        <AccountId>12</AccountId>
        <AccountType/>
      </UserInfo>
    </SharedWithUsers>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3.xml><?xml version="1.0" encoding="utf-8"?>
<ds:datastoreItem xmlns:ds="http://schemas.openxmlformats.org/officeDocument/2006/customXml" ds:itemID="{27AA056F-21D4-4188-A648-AC4C835C88F7}">
  <ds:schemaRefs>
    <ds:schemaRef ds:uri="http://schemas.openxmlformats.org/officeDocument/2006/bibliography"/>
  </ds:schemaRefs>
</ds:datastoreItem>
</file>

<file path=customXml/itemProps4.xml><?xml version="1.0" encoding="utf-8"?>
<ds:datastoreItem xmlns:ds="http://schemas.openxmlformats.org/officeDocument/2006/customXml" ds:itemID="{655C4B55-6AEC-48F8-A8E6-77D469437A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customXml/itemProps6.xml><?xml version="1.0" encoding="utf-8"?>
<ds:datastoreItem xmlns:ds="http://schemas.openxmlformats.org/officeDocument/2006/customXml" ds:itemID="{6A1C0027-7832-440D-A8D5-DF84C1162D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15</Pages>
  <Words>2952</Words>
  <Characters>16830</Characters>
  <Application>Microsoft Office Word</Application>
  <DocSecurity>0</DocSecurity>
  <Lines>140</Lines>
  <Paragraphs>39</Paragraphs>
  <ScaleCrop>false</ScaleCrop>
  <HeadingPairs>
    <vt:vector size="2" baseType="variant">
      <vt:variant>
        <vt:lpstr>Title</vt:lpstr>
      </vt:variant>
      <vt:variant>
        <vt:i4>1</vt:i4>
      </vt:variant>
    </vt:vector>
  </HeadingPairs>
  <TitlesOfParts>
    <vt:vector size="1" baseType="lpstr">
      <vt:lpstr>Agreement to extend the operating period from 25 July 2025 to 9 February 2026</vt:lpstr>
    </vt:vector>
  </TitlesOfParts>
  <Manager>Office for Nuclear Regulation</Manager>
  <Company>Office for Nuclear Regulation</Company>
  <LinksUpToDate>false</LinksUpToDate>
  <CharactersWithSpaces>19743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Agreement to extend the operating period from 25 July 2025 to 9 February 2026</dc:title>
  <dc:subject>[Subtitle or description]</dc:subject>
  <dc:creator>Liam Dunning</dc:creator>
  <cp:keywords>[Key words separated by commas]</cp:keywords>
  <dc:description/>
  <cp:lastModifiedBy>Linda Beckett</cp:lastModifiedBy>
  <cp:revision>3</cp:revision>
  <cp:lastPrinted>2016-11-28T11:35:00Z</cp:lastPrinted>
  <dcterms:created xsi:type="dcterms:W3CDTF">2025-08-13T11:01:00Z</dcterms:created>
  <dcterms:modified xsi:type="dcterms:W3CDTF">2025-08-13T13:36:00Z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261d5dcb-bb3a-47da-932b-52d2e6fc3815</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