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3698E20C"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C4C9346" w:rsidR="00D0226A" w:rsidRPr="001E03E1" w:rsidRDefault="00F82A1B" w:rsidP="001E03E1">
            <w:pPr>
              <w:pStyle w:val="CoverTitle"/>
              <w:rPr>
                <w:szCs w:val="90"/>
              </w:rPr>
            </w:pPr>
            <w:r w:rsidRPr="00672345">
              <w:rPr>
                <w:rStyle w:val="Style2"/>
                <w:sz w:val="36"/>
                <w:szCs w:val="16"/>
              </w:rPr>
              <w:t>PR-01139</w:t>
            </w:r>
            <w:r>
              <w:rPr>
                <w:rStyle w:val="Style2"/>
                <w:sz w:val="36"/>
                <w:szCs w:val="16"/>
              </w:rPr>
              <w:t xml:space="preserve"> -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Pr="00EF1825">
                      <w:rPr>
                        <w:sz w:val="36"/>
                        <w:szCs w:val="36"/>
                      </w:rPr>
                      <w:t>GB/5127 (PR-01139) - 5-year Validation Renewal of F/323/B(M)F Package design</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8447FC7"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672345" w:rsidRPr="00672345">
        <w:rPr>
          <w:rStyle w:val="Style2"/>
          <w:sz w:val="36"/>
          <w:szCs w:val="16"/>
        </w:rPr>
        <w:t>PR-01139</w:t>
      </w:r>
    </w:p>
    <w:p w14:paraId="297D790E" w14:textId="2E73051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r w:rsidR="00672345" w:rsidRPr="00672345">
        <w:rPr>
          <w:rStyle w:val="Style2"/>
          <w:sz w:val="36"/>
          <w:szCs w:val="16"/>
        </w:rPr>
        <w:t xml:space="preserve">5-year Validation Renewal of F/323/B(M)F Package </w:t>
      </w:r>
      <w:r w:rsidR="00F4393A">
        <w:rPr>
          <w:rStyle w:val="Style2"/>
          <w:sz w:val="36"/>
          <w:szCs w:val="16"/>
        </w:rPr>
        <w:t>D</w:t>
      </w:r>
      <w:r w:rsidR="00672345" w:rsidRPr="00672345">
        <w:rPr>
          <w:rStyle w:val="Style2"/>
          <w:sz w:val="36"/>
          <w:szCs w:val="16"/>
        </w:rPr>
        <w:t xml:space="preserve">esign </w:t>
      </w:r>
      <w:r w:rsidR="00F4393A">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F82A1B">
            <w:rPr>
              <w:rStyle w:val="Style2"/>
              <w:sz w:val="36"/>
              <w:szCs w:val="16"/>
            </w:rPr>
            <w:t>GB/5127 (PR-01139) - 5-year Validation Renewal of F/323/B(M)F Package design</w:t>
          </w:r>
        </w:sdtContent>
      </w:sdt>
    </w:p>
    <w:p w14:paraId="61A25C0F" w14:textId="39EC7DBA" w:rsidR="00004C16" w:rsidRDefault="00004C16" w:rsidP="00004C16">
      <w:pPr>
        <w:rPr>
          <w:sz w:val="28"/>
          <w:szCs w:val="28"/>
        </w:rPr>
      </w:pPr>
    </w:p>
    <w:p w14:paraId="4D99E381" w14:textId="05BCE9D5"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proofErr w:type="spellStart"/>
      <w:r w:rsidR="00771038">
        <w:rPr>
          <w:szCs w:val="24"/>
        </w:rPr>
        <w:t>Orano</w:t>
      </w:r>
      <w:proofErr w:type="spellEnd"/>
      <w:r w:rsidR="00771038">
        <w:rPr>
          <w:szCs w:val="24"/>
        </w:rPr>
        <w:t xml:space="preserve"> NPS</w:t>
      </w:r>
    </w:p>
    <w:p w14:paraId="23B9A867" w14:textId="3AF79C57"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458F153A"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F41F98">
            <w:rPr>
              <w:szCs w:val="24"/>
            </w:rPr>
            <w:t>1</w:t>
          </w:r>
        </w:sdtContent>
      </w:sdt>
    </w:p>
    <w:p w14:paraId="19206F45" w14:textId="380AD328" w:rsidR="00004C16" w:rsidRPr="008B045A" w:rsidRDefault="00004C16" w:rsidP="00004C16">
      <w:r w:rsidRPr="142CA3F6">
        <w:rPr>
          <w:b/>
          <w:bCs/>
        </w:rPr>
        <w:t xml:space="preserve">Publication </w:t>
      </w:r>
      <w:r w:rsidR="009C5A1D" w:rsidRPr="142CA3F6">
        <w:rPr>
          <w:b/>
          <w:bCs/>
        </w:rPr>
        <w:t>d</w:t>
      </w:r>
      <w:r w:rsidRPr="142CA3F6">
        <w:rPr>
          <w:b/>
          <w:bCs/>
        </w:rPr>
        <w:t>ate</w:t>
      </w:r>
      <w:r>
        <w:t xml:space="preserve">: </w:t>
      </w:r>
      <w:r w:rsidR="7737E8A5">
        <w:t>June</w:t>
      </w:r>
      <w:r w:rsidR="00EA1FB7">
        <w:t xml:space="preserve"> </w:t>
      </w:r>
      <w:r w:rsidR="00ED2B70">
        <w:t>2025</w:t>
      </w:r>
    </w:p>
    <w:p w14:paraId="461D902C" w14:textId="0914704B" w:rsidR="0099220B" w:rsidRPr="008A42B1" w:rsidRDefault="0099220B" w:rsidP="00AC3968">
      <w:r w:rsidRPr="008A42B1">
        <w:rPr>
          <w:b/>
          <w:bCs/>
        </w:rPr>
        <w:t>Document ID</w:t>
      </w:r>
      <w:r w:rsidRPr="008A42B1">
        <w:t xml:space="preserve">: </w:t>
      </w:r>
      <w:r w:rsidR="00DB4A58" w:rsidRPr="008A42B1">
        <w:t>ONRW-</w:t>
      </w:r>
      <w:r w:rsidR="00095C40">
        <w:t>2019</w:t>
      </w:r>
      <w:r w:rsidR="006A0328">
        <w:t>369590-20188</w:t>
      </w:r>
    </w:p>
    <w:p w14:paraId="39BC0EA4" w14:textId="77777777" w:rsidR="00420A11" w:rsidRPr="008A42B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58"/>
        <w:gridCol w:w="3563"/>
        <w:gridCol w:w="2695"/>
      </w:tblGrid>
      <w:tr w:rsidR="00E9054F" w:rsidRPr="004D16D7" w14:paraId="116B87DF" w14:textId="36A12630" w:rsidTr="009C15C0">
        <w:trPr>
          <w:cnfStyle w:val="100000000000" w:firstRow="1" w:lastRow="0" w:firstColumn="0" w:lastColumn="0" w:oddVBand="0" w:evenVBand="0" w:oddHBand="0" w:evenHBand="0" w:firstRowFirstColumn="0" w:firstRowLastColumn="0" w:lastRowFirstColumn="0" w:lastRowLastColumn="0"/>
        </w:trPr>
        <w:tc>
          <w:tcPr>
            <w:tcW w:w="2758" w:type="dxa"/>
          </w:tcPr>
          <w:p w14:paraId="72366D01" w14:textId="79211401" w:rsidR="00E9054F" w:rsidRPr="004D16D7" w:rsidRDefault="00E9054F" w:rsidP="00595C8C">
            <w:pPr>
              <w:spacing w:before="60" w:after="60"/>
              <w:rPr>
                <w:b w:val="0"/>
                <w:bCs/>
              </w:rPr>
            </w:pPr>
            <w:r>
              <w:rPr>
                <w:b w:val="0"/>
                <w:bCs/>
              </w:rPr>
              <w:t xml:space="preserve">Organisation </w:t>
            </w:r>
          </w:p>
        </w:tc>
        <w:tc>
          <w:tcPr>
            <w:tcW w:w="3563" w:type="dxa"/>
          </w:tcPr>
          <w:p w14:paraId="2D00C3FD" w14:textId="444AF842" w:rsidR="00E9054F" w:rsidRPr="004D16D7" w:rsidRDefault="00E9054F" w:rsidP="00595C8C">
            <w:pPr>
              <w:spacing w:before="60" w:after="60"/>
              <w:rPr>
                <w:b w:val="0"/>
                <w:bCs/>
              </w:rPr>
            </w:pPr>
            <w:r>
              <w:rPr>
                <w:b w:val="0"/>
                <w:bCs/>
              </w:rPr>
              <w:t>Recipient</w:t>
            </w:r>
          </w:p>
        </w:tc>
        <w:tc>
          <w:tcPr>
            <w:tcW w:w="2695"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9C15C0">
        <w:tc>
          <w:tcPr>
            <w:tcW w:w="2758" w:type="dxa"/>
          </w:tcPr>
          <w:p w14:paraId="65482A03" w14:textId="0353E283" w:rsidR="00E9054F" w:rsidRDefault="00E9054F" w:rsidP="00595C8C">
            <w:pPr>
              <w:spacing w:before="60" w:after="60"/>
            </w:pPr>
            <w:r>
              <w:t>ONR</w:t>
            </w:r>
          </w:p>
        </w:tc>
        <w:tc>
          <w:tcPr>
            <w:tcW w:w="3563" w:type="dxa"/>
          </w:tcPr>
          <w:p w14:paraId="1C80912E" w14:textId="36EB21A9" w:rsidR="00E9054F" w:rsidRDefault="00E9054F" w:rsidP="007824F4">
            <w:pPr>
              <w:spacing w:before="60" w:after="60"/>
            </w:pPr>
          </w:p>
        </w:tc>
        <w:tc>
          <w:tcPr>
            <w:tcW w:w="2695" w:type="dxa"/>
          </w:tcPr>
          <w:p w14:paraId="097E1A87" w14:textId="7577255C" w:rsidR="00E9054F" w:rsidRDefault="00E9054F" w:rsidP="00595C8C">
            <w:pPr>
              <w:spacing w:before="60" w:after="60"/>
            </w:pPr>
          </w:p>
        </w:tc>
      </w:tr>
      <w:tr w:rsidR="00E9054F" w14:paraId="2F7C7EC2" w14:textId="77777777" w:rsidTr="009C15C0">
        <w:tc>
          <w:tcPr>
            <w:tcW w:w="2758" w:type="dxa"/>
          </w:tcPr>
          <w:p w14:paraId="4F564E04" w14:textId="7913A3BB" w:rsidR="00E9054F" w:rsidRDefault="00E9054F" w:rsidP="00595C8C">
            <w:pPr>
              <w:spacing w:before="60" w:after="60"/>
            </w:pPr>
            <w:r>
              <w:t>Dutyholder/applicant</w:t>
            </w:r>
          </w:p>
        </w:tc>
        <w:tc>
          <w:tcPr>
            <w:tcW w:w="3563" w:type="dxa"/>
          </w:tcPr>
          <w:p w14:paraId="3CFBC47F" w14:textId="3D8E8876" w:rsidR="00BD4EB4" w:rsidRPr="007F1CBC" w:rsidRDefault="00BD4EB4" w:rsidP="00595C8C">
            <w:pPr>
              <w:spacing w:before="60" w:after="60"/>
              <w:rPr>
                <w:lang w:val="fr-FR"/>
              </w:rPr>
            </w:pPr>
          </w:p>
        </w:tc>
        <w:tc>
          <w:tcPr>
            <w:tcW w:w="2695" w:type="dxa"/>
          </w:tcPr>
          <w:p w14:paraId="21AE1C32" w14:textId="76E139DF" w:rsidR="00E9054F" w:rsidRDefault="00E9054F" w:rsidP="00595C8C">
            <w:pPr>
              <w:spacing w:before="60" w:after="60"/>
            </w:pPr>
          </w:p>
        </w:tc>
      </w:tr>
    </w:tbl>
    <w:p w14:paraId="78ECD1CE" w14:textId="284789C4" w:rsidR="00DB4A58" w:rsidRPr="0099220B" w:rsidRDefault="00DB4A58" w:rsidP="00DB4A58">
      <w:pPr>
        <w:pStyle w:val="Footer"/>
        <w:jc w:val="left"/>
        <w:rPr>
          <w:color w:val="auto"/>
        </w:rPr>
      </w:pPr>
      <w:r w:rsidRPr="0099220B">
        <w:rPr>
          <w:color w:val="auto"/>
        </w:rPr>
        <w:t>© Office for Nuclear Regulation, [</w:t>
      </w:r>
      <w:r w:rsidR="008878B1">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96929746"/>
      <w:bookmarkStart w:id="3" w:name="_Toc109727646"/>
      <w:bookmarkEnd w:id="0"/>
      <w:r w:rsidRPr="00410423">
        <w:lastRenderedPageBreak/>
        <w:t xml:space="preserve">Executive </w:t>
      </w:r>
      <w:bookmarkEnd w:id="1"/>
      <w:r w:rsidR="00DE35B0">
        <w:t>s</w:t>
      </w:r>
      <w:r w:rsidR="00DE35B0" w:rsidRPr="00410423">
        <w:t>ummary</w:t>
      </w:r>
      <w:bookmarkEnd w:id="2"/>
    </w:p>
    <w:p w14:paraId="55080605" w14:textId="35897BE2" w:rsidR="008B045A" w:rsidRDefault="008B045A" w:rsidP="008B045A">
      <w:r>
        <w:t xml:space="preserve">This report presents the assessment </w:t>
      </w:r>
      <w:r w:rsidR="00950E49">
        <w:t xml:space="preserve">findings </w:t>
      </w:r>
      <w:r>
        <w:t xml:space="preserve">of the application from </w:t>
      </w:r>
      <w:proofErr w:type="spellStart"/>
      <w:r>
        <w:t>Orano</w:t>
      </w:r>
      <w:proofErr w:type="spellEnd"/>
      <w:r>
        <w:t xml:space="preserve"> NPS (the applicant) which covers the design justification for the F/323/B(M)F-96 package. The application is for the renewal of the GB validation of the F/323/B(M)F-96 package design, commonly referred to as the TN 28 VT package. This package is designed for the transport of vitrified residues from Sellafield Limited, and vitrified and compacted residues from </w:t>
      </w:r>
      <w:proofErr w:type="spellStart"/>
      <w:r>
        <w:t>Orano</w:t>
      </w:r>
      <w:proofErr w:type="spellEnd"/>
      <w:r>
        <w:t xml:space="preserve"> reprocessing plant in La Hague, France. The applicant has requested approval for transport by road, rail, sea and inland waterway.</w:t>
      </w:r>
      <w:r w:rsidR="0047579C">
        <w:t xml:space="preserve"> </w:t>
      </w:r>
      <w:r w:rsidR="006E33FF" w:rsidRPr="006E33FF">
        <w:t>However, ONR has no vires for approving transport by inland waterway as it is not a signatory to the regulations relevant to this mode of transport. ONR approval for this package design will therefore exclude transport by inland waterway</w:t>
      </w:r>
      <w:r w:rsidR="006E33FF">
        <w:t>.</w:t>
      </w:r>
    </w:p>
    <w:p w14:paraId="3A20FAFD" w14:textId="342C2B38" w:rsidR="008B045A" w:rsidRDefault="008B045A" w:rsidP="008B045A">
      <w:r>
        <w:t xml:space="preserve">The package has been approved in </w:t>
      </w:r>
      <w:r w:rsidR="00FC4D57">
        <w:t>GB</w:t>
      </w:r>
      <w:r>
        <w:t xml:space="preserve"> multiple times in the past, but in the most recent, 2020 approval, only</w:t>
      </w:r>
      <w:r w:rsidR="00CF3E5C">
        <w:t xml:space="preserve"> vitrified residues from Sellafield Limited and from </w:t>
      </w:r>
      <w:proofErr w:type="spellStart"/>
      <w:r w:rsidR="00CF3E5C">
        <w:t>Orano</w:t>
      </w:r>
      <w:proofErr w:type="spellEnd"/>
      <w:r w:rsidR="00CF3E5C">
        <w:t xml:space="preserve"> reprocessing plant in La Hague</w:t>
      </w:r>
      <w:r w:rsidR="00D37960">
        <w:t xml:space="preserve"> were</w:t>
      </w:r>
      <w:r>
        <w:t xml:space="preserve"> permissioned under GB/5127</w:t>
      </w:r>
      <w:r w:rsidR="00A45CD4">
        <w:t>/B(M)F</w:t>
      </w:r>
      <w:r w:rsidR="00D4696A">
        <w:t xml:space="preserve"> (Rev.0)</w:t>
      </w:r>
      <w:r>
        <w:t xml:space="preserve"> </w:t>
      </w:r>
      <w:r w:rsidR="00A45CD4">
        <w:t>certificate of approval (</w:t>
      </w:r>
      <w:r>
        <w:t>CoA</w:t>
      </w:r>
      <w:r w:rsidR="00A45CD4">
        <w:t>)</w:t>
      </w:r>
      <w:r>
        <w:t>. The GB validation currently being requested is a renewal of th</w:t>
      </w:r>
      <w:r w:rsidR="002709A6">
        <w:t>at</w:t>
      </w:r>
      <w:r>
        <w:t xml:space="preserve"> existing 2020 </w:t>
      </w:r>
      <w:r w:rsidR="007A2A2E" w:rsidRPr="007A2A2E">
        <w:t>GB/5127/B(M)F</w:t>
      </w:r>
      <w:r w:rsidR="00DF1666">
        <w:t xml:space="preserve"> (Rev.0)</w:t>
      </w:r>
      <w:r w:rsidR="007A2A2E" w:rsidRPr="007A2A2E">
        <w:t xml:space="preserve"> </w:t>
      </w:r>
      <w:r>
        <w:t>CoA</w:t>
      </w:r>
      <w:r w:rsidR="007A2A2E">
        <w:t>.</w:t>
      </w:r>
    </w:p>
    <w:p w14:paraId="05FCDA8E" w14:textId="6BD00DF1" w:rsidR="00F727A2" w:rsidRDefault="00124FCC" w:rsidP="009F42A5">
      <w:r>
        <w:t xml:space="preserve">The applicant, in </w:t>
      </w:r>
      <w:r w:rsidR="00DB351F">
        <w:t xml:space="preserve">its </w:t>
      </w:r>
      <w:r w:rsidR="008F2D9E">
        <w:t xml:space="preserve">latest </w:t>
      </w:r>
      <w:r w:rsidR="00C3535A">
        <w:t xml:space="preserve">application </w:t>
      </w:r>
      <w:r w:rsidR="00DB351F">
        <w:t xml:space="preserve">letter, identified </w:t>
      </w:r>
      <w:r w:rsidR="00CC6745">
        <w:t xml:space="preserve">the changes that it has made to the safety justification </w:t>
      </w:r>
      <w:r w:rsidR="005E2C9E">
        <w:t>for</w:t>
      </w:r>
      <w:r w:rsidR="00CC6745">
        <w:t xml:space="preserve"> the </w:t>
      </w:r>
      <w:r w:rsidR="005E2C9E">
        <w:t>package design since th</w:t>
      </w:r>
      <w:r w:rsidR="00F727A2">
        <w:t>e</w:t>
      </w:r>
      <w:r w:rsidR="005E2C9E">
        <w:t xml:space="preserve"> 2020 approval. </w:t>
      </w:r>
      <w:r w:rsidR="008B4C24" w:rsidRPr="00B24028">
        <w:t xml:space="preserve">To be proportionate, the ONR assessments </w:t>
      </w:r>
      <w:r w:rsidR="008B4C24">
        <w:t xml:space="preserve">have </w:t>
      </w:r>
      <w:r w:rsidR="008B4C24" w:rsidRPr="00B24028">
        <w:t>focus</w:t>
      </w:r>
      <w:r w:rsidR="008B4C24">
        <w:t>ed</w:t>
      </w:r>
      <w:r w:rsidR="008B4C24" w:rsidRPr="00B24028">
        <w:t xml:space="preserve"> on the effect of these changes</w:t>
      </w:r>
      <w:r w:rsidR="00F727A2">
        <w:t xml:space="preserve">. </w:t>
      </w:r>
      <w:r w:rsidR="008B4C24">
        <w:t xml:space="preserve">However, </w:t>
      </w:r>
      <w:r w:rsidR="00E760B0">
        <w:t xml:space="preserve">ONR assessment also </w:t>
      </w:r>
      <w:r w:rsidR="00845144">
        <w:t xml:space="preserve">considered </w:t>
      </w:r>
      <w:r w:rsidR="00845144" w:rsidRPr="00B24028">
        <w:t>the effect of any changes to the transport regulations since 2020</w:t>
      </w:r>
      <w:r w:rsidR="00845144">
        <w:t>.</w:t>
      </w:r>
    </w:p>
    <w:p w14:paraId="2E6C3F8F" w14:textId="68A30671" w:rsidR="00CD3E80" w:rsidRDefault="009859AE" w:rsidP="00CD3E80">
      <w:r>
        <w:t>ONR assessment</w:t>
      </w:r>
      <w:r w:rsidR="00AB587A">
        <w:t>s addressed the e</w:t>
      </w:r>
      <w:r w:rsidR="00CD3E80">
        <w:t>ngineering, shielding and criticality </w:t>
      </w:r>
      <w:r w:rsidR="00AB587A">
        <w:t>aspects of the applicant’s safety submission</w:t>
      </w:r>
      <w:r w:rsidR="00CD3E80">
        <w:t xml:space="preserve">. </w:t>
      </w:r>
      <w:r w:rsidR="00DB5155">
        <w:t xml:space="preserve">It was not considered necessary to undertake any </w:t>
      </w:r>
      <w:r w:rsidR="00217B5F">
        <w:t xml:space="preserve">specific </w:t>
      </w:r>
      <w:r w:rsidR="00DB5155">
        <w:t>inspection of the applicant in support of th</w:t>
      </w:r>
      <w:r w:rsidR="00217B5F">
        <w:t>e ONR assessments</w:t>
      </w:r>
      <w:r w:rsidR="00DB5155">
        <w:t>. This is justified because ONR recognise</w:t>
      </w:r>
      <w:r w:rsidR="006417CD">
        <w:t>s</w:t>
      </w:r>
      <w:r w:rsidR="00DB5155">
        <w:t xml:space="preserve"> that th</w:t>
      </w:r>
      <w:r w:rsidR="005F3844">
        <w:t>is</w:t>
      </w:r>
      <w:r w:rsidR="00DB5155">
        <w:t xml:space="preserve"> </w:t>
      </w:r>
      <w:r w:rsidR="005F3844">
        <w:t xml:space="preserve">package </w:t>
      </w:r>
      <w:r w:rsidR="00DB5155">
        <w:t>design ha</w:t>
      </w:r>
      <w:r w:rsidR="00301EC5">
        <w:t>s</w:t>
      </w:r>
      <w:r w:rsidR="00DB5155">
        <w:t xml:space="preserve"> been first approved by the French Competent Authority</w:t>
      </w:r>
      <w:r w:rsidR="00703DBC">
        <w:t xml:space="preserve"> who would have undertaken an inspection of the applicant </w:t>
      </w:r>
      <w:r w:rsidR="00105943">
        <w:t>to support the approval.</w:t>
      </w:r>
      <w:r w:rsidR="00703DBC">
        <w:t xml:space="preserve"> </w:t>
      </w:r>
    </w:p>
    <w:p w14:paraId="07957D57" w14:textId="7D60DBEF" w:rsidR="00B73C97" w:rsidRDefault="000642F8" w:rsidP="00B73C97">
      <w:pPr>
        <w:rPr>
          <w:b/>
          <w:bCs/>
        </w:rPr>
      </w:pPr>
      <w:r>
        <w:t>The ONR</w:t>
      </w:r>
      <w:r w:rsidR="009F42A5">
        <w:t xml:space="preserve"> assessment</w:t>
      </w:r>
      <w:r>
        <w:t>s</w:t>
      </w:r>
      <w:r w:rsidR="009F42A5">
        <w:t xml:space="preserve"> </w:t>
      </w:r>
      <w:r>
        <w:t>all</w:t>
      </w:r>
      <w:r w:rsidR="009F42A5">
        <w:t xml:space="preserve"> concluded </w:t>
      </w:r>
      <w:bookmarkStart w:id="4" w:name="_Hlk196929138"/>
      <w:r w:rsidR="009F42A5">
        <w:t xml:space="preserve">that the safety submission from the applicant </w:t>
      </w:r>
      <w:r w:rsidR="00186557">
        <w:t>wa</w:t>
      </w:r>
      <w:r w:rsidR="009F42A5">
        <w:t>s adequate and me</w:t>
      </w:r>
      <w:r w:rsidR="00186557">
        <w:t>t</w:t>
      </w:r>
      <w:r w:rsidR="009F42A5">
        <w:t xml:space="preserve"> </w:t>
      </w:r>
      <w:r w:rsidR="00186557">
        <w:t xml:space="preserve">the </w:t>
      </w:r>
      <w:r w:rsidR="009F42A5">
        <w:t>applicable regulatory requirements</w:t>
      </w:r>
      <w:bookmarkEnd w:id="4"/>
      <w:r w:rsidR="009F42A5">
        <w:t>.</w:t>
      </w:r>
    </w:p>
    <w:p w14:paraId="7291530D" w14:textId="7849F0DF" w:rsidR="006C27A6" w:rsidRDefault="00A13017" w:rsidP="00B73C97">
      <w:r w:rsidRPr="00A13017">
        <w:t>I recommend approval</w:t>
      </w:r>
      <w:r w:rsidR="00880521">
        <w:t xml:space="preserve">, by the </w:t>
      </w:r>
      <w:r w:rsidR="008C1EF3">
        <w:t xml:space="preserve">ONR </w:t>
      </w:r>
      <w:r w:rsidR="00C662E2">
        <w:t>T</w:t>
      </w:r>
      <w:r w:rsidR="008C1EF3">
        <w:t xml:space="preserve">ransport Competent </w:t>
      </w:r>
      <w:r w:rsidR="00C662E2">
        <w:t>A</w:t>
      </w:r>
      <w:r w:rsidR="008C1EF3">
        <w:t>uthority</w:t>
      </w:r>
      <w:r w:rsidR="00C662E2">
        <w:t xml:space="preserve"> Head of Regulation,</w:t>
      </w:r>
      <w:r w:rsidRPr="00A13017">
        <w:t xml:space="preserve"> of the GB validation renewal of the F/323/B(M)F-96</w:t>
      </w:r>
      <w:r w:rsidR="004D34A4">
        <w:t xml:space="preserve"> (</w:t>
      </w:r>
      <w:proofErr w:type="spellStart"/>
      <w:r w:rsidR="004D34A4">
        <w:t>Jv</w:t>
      </w:r>
      <w:proofErr w:type="spellEnd"/>
      <w:r w:rsidR="004D34A4">
        <w:t>)</w:t>
      </w:r>
      <w:r w:rsidRPr="00A13017">
        <w:t xml:space="preserve"> package design by issuing GB/5127</w:t>
      </w:r>
      <w:r w:rsidR="005A5FD0">
        <w:t>/B(M)F</w:t>
      </w:r>
      <w:r w:rsidR="00301320">
        <w:t xml:space="preserve"> (Rev.1)</w:t>
      </w:r>
      <w:r w:rsidRPr="00A13017">
        <w:t xml:space="preserve"> certificate of approval</w:t>
      </w:r>
      <w:r w:rsidR="005A5FD0">
        <w:t>.</w:t>
      </w:r>
    </w:p>
    <w:p w14:paraId="597DF649" w14:textId="1A06FD2F" w:rsidR="00C5650C" w:rsidRDefault="00C5650C" w:rsidP="00B73C97">
      <w:r w:rsidRPr="00C5650C">
        <w:t xml:space="preserve">It should be noted that this GB validation approval is only for the package design aspect of the French CoA, and that a consignor intending to use this package will need submit a separate application for shipment </w:t>
      </w:r>
      <w:r w:rsidR="00487AEB">
        <w:t xml:space="preserve">approval </w:t>
      </w:r>
      <w:r w:rsidRPr="00C5650C">
        <w:t>within GB.</w:t>
      </w:r>
    </w:p>
    <w:p w14:paraId="681D2CA9" w14:textId="660BFF98" w:rsidR="00202152" w:rsidRDefault="00202152" w:rsidP="00202152"/>
    <w:p w14:paraId="353113EE" w14:textId="77777777" w:rsidR="00B53317" w:rsidRDefault="00B53317" w:rsidP="00410423">
      <w:pPr>
        <w:pStyle w:val="Heading1"/>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355912">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8B3038" w:rsidRPr="00FB0CE0" w14:paraId="6C6C0FEC" w14:textId="77777777" w:rsidTr="28778D81">
        <w:tc>
          <w:tcPr>
            <w:tcW w:w="2330" w:type="dxa"/>
          </w:tcPr>
          <w:p w14:paraId="724E91E4" w14:textId="4928642C" w:rsidR="008B3038" w:rsidRPr="00FB0CE0" w:rsidRDefault="008B3038" w:rsidP="00FB0CE0">
            <w:pPr>
              <w:spacing w:before="60" w:after="60"/>
              <w:rPr>
                <w:bCs/>
              </w:rPr>
            </w:pPr>
            <w:r>
              <w:rPr>
                <w:bCs/>
              </w:rPr>
              <w:t>ACT</w:t>
            </w:r>
          </w:p>
        </w:tc>
        <w:tc>
          <w:tcPr>
            <w:tcW w:w="6686" w:type="dxa"/>
          </w:tcPr>
          <w:p w14:paraId="4B3FDF73" w14:textId="14048CFE" w:rsidR="008B3038" w:rsidRDefault="00156CA9" w:rsidP="28778D81">
            <w:pPr>
              <w:spacing w:before="60" w:after="60"/>
            </w:pPr>
            <w:r>
              <w:t>Accident conditions of transport</w:t>
            </w:r>
          </w:p>
        </w:tc>
      </w:tr>
      <w:tr w:rsidR="00156CA9" w:rsidRPr="00F82A1B" w14:paraId="1CD73408" w14:textId="77777777" w:rsidTr="28778D81">
        <w:tc>
          <w:tcPr>
            <w:tcW w:w="2330" w:type="dxa"/>
          </w:tcPr>
          <w:p w14:paraId="0E310A85" w14:textId="68540B09" w:rsidR="00156CA9" w:rsidRDefault="00156CA9" w:rsidP="00FB0CE0">
            <w:pPr>
              <w:spacing w:before="60" w:after="60"/>
              <w:rPr>
                <w:bCs/>
              </w:rPr>
            </w:pPr>
            <w:r>
              <w:rPr>
                <w:bCs/>
              </w:rPr>
              <w:t>ASN</w:t>
            </w:r>
            <w:r w:rsidR="00546B02">
              <w:rPr>
                <w:bCs/>
              </w:rPr>
              <w:t>R</w:t>
            </w:r>
          </w:p>
        </w:tc>
        <w:tc>
          <w:tcPr>
            <w:tcW w:w="6686" w:type="dxa"/>
          </w:tcPr>
          <w:p w14:paraId="0A6D4405" w14:textId="7769ECD4" w:rsidR="00156CA9" w:rsidRPr="00DA3482" w:rsidRDefault="00546B02" w:rsidP="28778D81">
            <w:pPr>
              <w:spacing w:before="60" w:after="60"/>
              <w:rPr>
                <w:lang w:val="fr-FR"/>
              </w:rPr>
            </w:pPr>
            <w:r>
              <w:rPr>
                <w:lang w:val="fr-FR"/>
              </w:rPr>
              <w:t>L’</w:t>
            </w:r>
            <w:r w:rsidR="00C1263A" w:rsidRPr="00DA3482">
              <w:rPr>
                <w:lang w:val="fr-FR"/>
              </w:rPr>
              <w:t xml:space="preserve">Autorité de Sûreté Nucléaire </w:t>
            </w:r>
            <w:r>
              <w:rPr>
                <w:lang w:val="fr-FR"/>
              </w:rPr>
              <w:t>et de Radi</w:t>
            </w:r>
            <w:r w:rsidR="008A3EC3">
              <w:rPr>
                <w:lang w:val="fr-FR"/>
              </w:rPr>
              <w:t xml:space="preserve">oprotection </w:t>
            </w:r>
            <w:r w:rsidR="00C1263A" w:rsidRPr="00DA3482">
              <w:rPr>
                <w:lang w:val="fr-FR"/>
              </w:rPr>
              <w:t xml:space="preserve">(French </w:t>
            </w:r>
            <w:proofErr w:type="spellStart"/>
            <w:r w:rsidR="00C1263A" w:rsidRPr="00DA3482">
              <w:rPr>
                <w:lang w:val="fr-FR"/>
              </w:rPr>
              <w:t>Competent</w:t>
            </w:r>
            <w:proofErr w:type="spellEnd"/>
            <w:r w:rsidR="00C1263A" w:rsidRPr="00DA3482">
              <w:rPr>
                <w:lang w:val="fr-FR"/>
              </w:rPr>
              <w:t xml:space="preserve"> </w:t>
            </w:r>
            <w:proofErr w:type="spellStart"/>
            <w:r w:rsidR="00C1263A" w:rsidRPr="00DA3482">
              <w:rPr>
                <w:lang w:val="fr-FR"/>
              </w:rPr>
              <w:t>Authority</w:t>
            </w:r>
            <w:proofErr w:type="spellEnd"/>
            <w:r w:rsidR="00C1263A" w:rsidRPr="00DA3482">
              <w:rPr>
                <w:lang w:val="fr-FR"/>
              </w:rPr>
              <w:t>)</w:t>
            </w:r>
          </w:p>
        </w:tc>
      </w:tr>
      <w:tr w:rsidR="00B53317" w14:paraId="726C27DC" w14:textId="77777777" w:rsidTr="00355912">
        <w:tc>
          <w:tcPr>
            <w:tcW w:w="2330" w:type="dxa"/>
          </w:tcPr>
          <w:p w14:paraId="4110FE41" w14:textId="6936EF67" w:rsidR="00B53317" w:rsidRDefault="001A4661" w:rsidP="00FB0CE0">
            <w:pPr>
              <w:spacing w:before="60" w:after="60"/>
            </w:pPr>
            <w:r>
              <w:t>CA</w:t>
            </w:r>
          </w:p>
        </w:tc>
        <w:tc>
          <w:tcPr>
            <w:tcW w:w="6686" w:type="dxa"/>
          </w:tcPr>
          <w:p w14:paraId="43F6E997" w14:textId="7348320B" w:rsidR="00B53317" w:rsidRDefault="001A4661" w:rsidP="00FB0CE0">
            <w:pPr>
              <w:spacing w:before="60" w:after="60"/>
            </w:pPr>
            <w:r>
              <w:t>Competent Authority</w:t>
            </w:r>
          </w:p>
        </w:tc>
      </w:tr>
      <w:tr w:rsidR="006C108C" w14:paraId="3BB37CFA" w14:textId="77777777" w:rsidTr="00355912">
        <w:tc>
          <w:tcPr>
            <w:tcW w:w="2330" w:type="dxa"/>
          </w:tcPr>
          <w:p w14:paraId="1AF76BA7" w14:textId="7E018DE8" w:rsidR="006C108C" w:rsidRDefault="006C108C" w:rsidP="00FB0CE0">
            <w:pPr>
              <w:spacing w:before="60" w:after="60"/>
            </w:pPr>
            <w:r>
              <w:t>CoA</w:t>
            </w:r>
          </w:p>
        </w:tc>
        <w:tc>
          <w:tcPr>
            <w:tcW w:w="6686" w:type="dxa"/>
          </w:tcPr>
          <w:p w14:paraId="20E992DA" w14:textId="18726237" w:rsidR="006C108C" w:rsidRDefault="006C108C" w:rsidP="00FB0CE0">
            <w:pPr>
              <w:spacing w:before="60" w:after="60"/>
            </w:pPr>
            <w:r>
              <w:t>Certificate of Approval</w:t>
            </w:r>
          </w:p>
        </w:tc>
      </w:tr>
      <w:tr w:rsidR="00EC2C62" w14:paraId="2D5193E9" w14:textId="77777777" w:rsidTr="00355912">
        <w:tc>
          <w:tcPr>
            <w:tcW w:w="2330" w:type="dxa"/>
          </w:tcPr>
          <w:p w14:paraId="63A9B521" w14:textId="3D0E84F3" w:rsidR="00EC2C62" w:rsidRDefault="00EC2C62" w:rsidP="00FB0CE0">
            <w:pPr>
              <w:spacing w:before="60" w:after="60"/>
            </w:pPr>
            <w:r w:rsidRPr="00EC2C62">
              <w:t>GB</w:t>
            </w:r>
            <w:r w:rsidRPr="00EC2C62">
              <w:tab/>
            </w:r>
            <w:r w:rsidRPr="00EC2C62">
              <w:tab/>
            </w:r>
          </w:p>
        </w:tc>
        <w:tc>
          <w:tcPr>
            <w:tcW w:w="6686" w:type="dxa"/>
          </w:tcPr>
          <w:p w14:paraId="00969EAA" w14:textId="710F2708" w:rsidR="00EC2C62" w:rsidRDefault="00EC2C62" w:rsidP="00FB0CE0">
            <w:pPr>
              <w:spacing w:before="60" w:after="60"/>
            </w:pPr>
            <w:r w:rsidRPr="00EC2C62">
              <w:t>Great Britain</w:t>
            </w:r>
          </w:p>
        </w:tc>
      </w:tr>
      <w:tr w:rsidR="00B53317" w14:paraId="701368D5" w14:textId="77777777" w:rsidTr="00355912">
        <w:tc>
          <w:tcPr>
            <w:tcW w:w="2330" w:type="dxa"/>
          </w:tcPr>
          <w:p w14:paraId="4B5CEA21" w14:textId="0E10F425" w:rsidR="00B53317" w:rsidRDefault="00B53317" w:rsidP="00FB0CE0">
            <w:pPr>
              <w:spacing w:before="60" w:after="60"/>
            </w:pPr>
            <w:r w:rsidRPr="00603563">
              <w:t>IAEA</w:t>
            </w:r>
          </w:p>
        </w:tc>
        <w:tc>
          <w:tcPr>
            <w:tcW w:w="6686" w:type="dxa"/>
          </w:tcPr>
          <w:p w14:paraId="468ED1CC" w14:textId="3B72F307" w:rsidR="00B53317" w:rsidRDefault="00B53317" w:rsidP="00FB0CE0">
            <w:pPr>
              <w:spacing w:before="60" w:after="60"/>
            </w:pPr>
            <w:r w:rsidRPr="00603563">
              <w:t>The International Atomic Energy Agency</w:t>
            </w:r>
          </w:p>
        </w:tc>
      </w:tr>
      <w:tr w:rsidR="007E7235" w14:paraId="2F8C163A" w14:textId="77777777" w:rsidTr="00355912">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7C2988" w14:paraId="5C828661" w14:textId="77777777" w:rsidTr="00355912">
        <w:tc>
          <w:tcPr>
            <w:tcW w:w="2330" w:type="dxa"/>
          </w:tcPr>
          <w:p w14:paraId="7DE6363E" w14:textId="49936B53" w:rsidR="007C2988" w:rsidRPr="00FA074B" w:rsidRDefault="007C2988" w:rsidP="00FB0CE0">
            <w:pPr>
              <w:spacing w:before="60" w:after="60"/>
            </w:pPr>
            <w:r>
              <w:t>RQ</w:t>
            </w:r>
          </w:p>
        </w:tc>
        <w:tc>
          <w:tcPr>
            <w:tcW w:w="6686" w:type="dxa"/>
          </w:tcPr>
          <w:p w14:paraId="03BBF3BF" w14:textId="63D11B5F" w:rsidR="007C2988" w:rsidRPr="00FA074B" w:rsidRDefault="007C2988" w:rsidP="00FB0CE0">
            <w:pPr>
              <w:spacing w:before="60" w:after="60"/>
            </w:pPr>
            <w:r>
              <w:t>Regulatory Query</w:t>
            </w:r>
          </w:p>
        </w:tc>
      </w:tr>
      <w:tr w:rsidR="00207A9A" w14:paraId="2A6AD910" w14:textId="77777777" w:rsidTr="00355912">
        <w:tc>
          <w:tcPr>
            <w:tcW w:w="2330" w:type="dxa"/>
          </w:tcPr>
          <w:p w14:paraId="0DC39036" w14:textId="1405CF49" w:rsidR="00207A9A" w:rsidRPr="00FA074B" w:rsidRDefault="00207A9A" w:rsidP="00FB0CE0">
            <w:pPr>
              <w:spacing w:before="60" w:after="60"/>
            </w:pPr>
            <w:r>
              <w:t>SAR</w:t>
            </w:r>
          </w:p>
        </w:tc>
        <w:tc>
          <w:tcPr>
            <w:tcW w:w="6686" w:type="dxa"/>
          </w:tcPr>
          <w:p w14:paraId="22802DD4" w14:textId="06019753" w:rsidR="00207A9A" w:rsidRPr="00FA074B" w:rsidRDefault="00207A9A" w:rsidP="00FB0CE0">
            <w:pPr>
              <w:spacing w:before="60" w:after="60"/>
            </w:pPr>
            <w:r>
              <w:t>Safety Assessment Report</w:t>
            </w:r>
          </w:p>
        </w:tc>
      </w:tr>
      <w:tr w:rsidR="00FB0CE0" w14:paraId="3CD543D0" w14:textId="77777777" w:rsidTr="00355912">
        <w:tc>
          <w:tcPr>
            <w:tcW w:w="2330" w:type="dxa"/>
          </w:tcPr>
          <w:p w14:paraId="0E866D83" w14:textId="600D2AA4" w:rsidR="00FB0CE0" w:rsidRPr="00FA074B" w:rsidRDefault="00FB0CE0" w:rsidP="00FB0CE0">
            <w:pPr>
              <w:spacing w:before="60" w:after="60"/>
            </w:pPr>
            <w:r w:rsidRPr="002B64A1">
              <w:t>TAG</w:t>
            </w:r>
          </w:p>
        </w:tc>
        <w:tc>
          <w:tcPr>
            <w:tcW w:w="6686" w:type="dxa"/>
          </w:tcPr>
          <w:p w14:paraId="5623F75B" w14:textId="0244201A" w:rsidR="00FB0CE0" w:rsidRPr="00FA074B" w:rsidRDefault="00FB0CE0" w:rsidP="00FB0CE0">
            <w:pPr>
              <w:spacing w:before="60" w:after="60"/>
            </w:pPr>
            <w:r w:rsidRPr="002B64A1">
              <w:t xml:space="preserve">Technical </w:t>
            </w:r>
            <w:r w:rsidR="002B0713">
              <w:t>a</w:t>
            </w:r>
            <w:r w:rsidR="002B0713" w:rsidRPr="002B64A1">
              <w:t xml:space="preserve">ssessment </w:t>
            </w:r>
            <w:r w:rsidR="002B0713">
              <w:t>g</w:t>
            </w:r>
            <w:r w:rsidR="002B0713" w:rsidRPr="002B64A1">
              <w:t xml:space="preserve">uide </w:t>
            </w:r>
            <w:r w:rsidRPr="002B64A1">
              <w:t>(ONR)</w:t>
            </w:r>
          </w:p>
        </w:tc>
      </w:tr>
      <w:tr w:rsidR="00AE2EAB" w14:paraId="0E8BC099" w14:textId="77777777" w:rsidTr="00355912">
        <w:tc>
          <w:tcPr>
            <w:tcW w:w="2330" w:type="dxa"/>
          </w:tcPr>
          <w:p w14:paraId="15D7AFEB" w14:textId="179B3D2D" w:rsidR="00AE2EAB" w:rsidRPr="002B64A1" w:rsidRDefault="00AE2EAB" w:rsidP="00AE2EAB">
            <w:pPr>
              <w:spacing w:before="60" w:after="60"/>
            </w:pPr>
            <w:r>
              <w:t>TCA</w:t>
            </w:r>
          </w:p>
        </w:tc>
        <w:tc>
          <w:tcPr>
            <w:tcW w:w="6686" w:type="dxa"/>
          </w:tcPr>
          <w:p w14:paraId="0E848FC2" w14:textId="3986B786" w:rsidR="00AE2EAB" w:rsidRPr="002B64A1" w:rsidRDefault="00AE2EAB" w:rsidP="00AE2EAB">
            <w:pPr>
              <w:spacing w:before="60" w:after="60"/>
            </w:pPr>
            <w:r>
              <w:t>Transport Competent Authority</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37148EA3" w14:textId="20BAECF5" w:rsidR="004E356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196929746" w:history="1">
            <w:r w:rsidR="004E3565" w:rsidRPr="00251A09">
              <w:rPr>
                <w:rStyle w:val="Hyperlink"/>
              </w:rPr>
              <w:t>Executive summary</w:t>
            </w:r>
            <w:r w:rsidR="004E3565">
              <w:rPr>
                <w:webHidden/>
              </w:rPr>
              <w:tab/>
            </w:r>
            <w:r w:rsidR="004E3565">
              <w:rPr>
                <w:webHidden/>
              </w:rPr>
              <w:fldChar w:fldCharType="begin"/>
            </w:r>
            <w:r w:rsidR="004E3565">
              <w:rPr>
                <w:webHidden/>
              </w:rPr>
              <w:instrText xml:space="preserve"> PAGEREF _Toc196929746 \h </w:instrText>
            </w:r>
            <w:r w:rsidR="004E3565">
              <w:rPr>
                <w:webHidden/>
              </w:rPr>
            </w:r>
            <w:r w:rsidR="004E3565">
              <w:rPr>
                <w:webHidden/>
              </w:rPr>
              <w:fldChar w:fldCharType="separate"/>
            </w:r>
            <w:r w:rsidR="004E3565">
              <w:rPr>
                <w:webHidden/>
              </w:rPr>
              <w:t>4</w:t>
            </w:r>
            <w:r w:rsidR="004E3565">
              <w:rPr>
                <w:webHidden/>
              </w:rPr>
              <w:fldChar w:fldCharType="end"/>
            </w:r>
          </w:hyperlink>
        </w:p>
        <w:p w14:paraId="2AB0CE25" w14:textId="7CF5EC0E"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47" w:history="1">
            <w:r w:rsidRPr="00251A09">
              <w:rPr>
                <w:rStyle w:val="Hyperlink"/>
              </w:rPr>
              <w:t>1.</w:t>
            </w:r>
            <w:r>
              <w:rPr>
                <w:rFonts w:asciiTheme="minorHAnsi" w:eastAsiaTheme="minorEastAsia" w:hAnsiTheme="minorHAnsi" w:cstheme="minorBidi"/>
                <w:kern w:val="2"/>
                <w:szCs w:val="24"/>
                <w:lang w:eastAsia="en-GB" w:bidi="ar-SA"/>
                <w14:ligatures w14:val="standardContextual"/>
              </w:rPr>
              <w:tab/>
            </w:r>
            <w:r w:rsidRPr="00251A09">
              <w:rPr>
                <w:rStyle w:val="Hyperlink"/>
              </w:rPr>
              <w:t>Permission requested</w:t>
            </w:r>
            <w:r>
              <w:rPr>
                <w:webHidden/>
              </w:rPr>
              <w:tab/>
            </w:r>
            <w:r>
              <w:rPr>
                <w:webHidden/>
              </w:rPr>
              <w:fldChar w:fldCharType="begin"/>
            </w:r>
            <w:r>
              <w:rPr>
                <w:webHidden/>
              </w:rPr>
              <w:instrText xml:space="preserve"> PAGEREF _Toc196929747 \h </w:instrText>
            </w:r>
            <w:r>
              <w:rPr>
                <w:webHidden/>
              </w:rPr>
            </w:r>
            <w:r>
              <w:rPr>
                <w:webHidden/>
              </w:rPr>
              <w:fldChar w:fldCharType="separate"/>
            </w:r>
            <w:r>
              <w:rPr>
                <w:webHidden/>
              </w:rPr>
              <w:t>7</w:t>
            </w:r>
            <w:r>
              <w:rPr>
                <w:webHidden/>
              </w:rPr>
              <w:fldChar w:fldCharType="end"/>
            </w:r>
          </w:hyperlink>
        </w:p>
        <w:p w14:paraId="5BE12D7E" w14:textId="47BD28D6"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48" w:history="1">
            <w:r w:rsidRPr="00251A09">
              <w:rPr>
                <w:rStyle w:val="Hyperlink"/>
              </w:rPr>
              <w:t>2.</w:t>
            </w:r>
            <w:r>
              <w:rPr>
                <w:rFonts w:asciiTheme="minorHAnsi" w:eastAsiaTheme="minorEastAsia" w:hAnsiTheme="minorHAnsi" w:cstheme="minorBidi"/>
                <w:kern w:val="2"/>
                <w:szCs w:val="24"/>
                <w:lang w:eastAsia="en-GB" w:bidi="ar-SA"/>
                <w14:ligatures w14:val="standardContextual"/>
              </w:rPr>
              <w:tab/>
            </w:r>
            <w:r w:rsidRPr="00251A09">
              <w:rPr>
                <w:rStyle w:val="Hyperlink"/>
              </w:rPr>
              <w:t>Background</w:t>
            </w:r>
            <w:r>
              <w:rPr>
                <w:webHidden/>
              </w:rPr>
              <w:tab/>
            </w:r>
            <w:r>
              <w:rPr>
                <w:webHidden/>
              </w:rPr>
              <w:fldChar w:fldCharType="begin"/>
            </w:r>
            <w:r>
              <w:rPr>
                <w:webHidden/>
              </w:rPr>
              <w:instrText xml:space="preserve"> PAGEREF _Toc196929748 \h </w:instrText>
            </w:r>
            <w:r>
              <w:rPr>
                <w:webHidden/>
              </w:rPr>
            </w:r>
            <w:r>
              <w:rPr>
                <w:webHidden/>
              </w:rPr>
              <w:fldChar w:fldCharType="separate"/>
            </w:r>
            <w:r>
              <w:rPr>
                <w:webHidden/>
              </w:rPr>
              <w:t>7</w:t>
            </w:r>
            <w:r>
              <w:rPr>
                <w:webHidden/>
              </w:rPr>
              <w:fldChar w:fldCharType="end"/>
            </w:r>
          </w:hyperlink>
        </w:p>
        <w:p w14:paraId="689B229F" w14:textId="09DB4118"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49" w:history="1">
            <w:r w:rsidRPr="00251A09">
              <w:rPr>
                <w:rStyle w:val="Hyperlink"/>
              </w:rPr>
              <w:t>3.</w:t>
            </w:r>
            <w:r>
              <w:rPr>
                <w:rFonts w:asciiTheme="minorHAnsi" w:eastAsiaTheme="minorEastAsia" w:hAnsiTheme="minorHAnsi" w:cstheme="minorBidi"/>
                <w:kern w:val="2"/>
                <w:szCs w:val="24"/>
                <w:lang w:eastAsia="en-GB" w:bidi="ar-SA"/>
                <w14:ligatures w14:val="standardContextual"/>
              </w:rPr>
              <w:tab/>
            </w:r>
            <w:r w:rsidRPr="00251A09">
              <w:rPr>
                <w:rStyle w:val="Hyperlink"/>
              </w:rPr>
              <w:t>Assessment and inspection work carried out by ONR in consideration of this request</w:t>
            </w:r>
            <w:r>
              <w:rPr>
                <w:webHidden/>
              </w:rPr>
              <w:tab/>
            </w:r>
            <w:r>
              <w:rPr>
                <w:webHidden/>
              </w:rPr>
              <w:fldChar w:fldCharType="begin"/>
            </w:r>
            <w:r>
              <w:rPr>
                <w:webHidden/>
              </w:rPr>
              <w:instrText xml:space="preserve"> PAGEREF _Toc196929749 \h </w:instrText>
            </w:r>
            <w:r>
              <w:rPr>
                <w:webHidden/>
              </w:rPr>
            </w:r>
            <w:r>
              <w:rPr>
                <w:webHidden/>
              </w:rPr>
              <w:fldChar w:fldCharType="separate"/>
            </w:r>
            <w:r>
              <w:rPr>
                <w:webHidden/>
              </w:rPr>
              <w:t>7</w:t>
            </w:r>
            <w:r>
              <w:rPr>
                <w:webHidden/>
              </w:rPr>
              <w:fldChar w:fldCharType="end"/>
            </w:r>
          </w:hyperlink>
        </w:p>
        <w:p w14:paraId="228C2486" w14:textId="38DCC244" w:rsidR="004E3565" w:rsidRDefault="004E35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6929750" w:history="1">
            <w:r w:rsidRPr="00251A09">
              <w:rPr>
                <w:rStyle w:val="Hyperlink"/>
              </w:rPr>
              <w:t>3.1.</w:t>
            </w:r>
            <w:r>
              <w:rPr>
                <w:rFonts w:asciiTheme="minorHAnsi" w:eastAsiaTheme="minorEastAsia" w:hAnsiTheme="minorHAnsi" w:cstheme="minorBidi"/>
                <w:kern w:val="2"/>
                <w:szCs w:val="24"/>
                <w:lang w:eastAsia="en-GB" w:bidi="ar-SA"/>
                <w14:ligatures w14:val="standardContextual"/>
              </w:rPr>
              <w:tab/>
            </w:r>
            <w:r w:rsidRPr="00251A09">
              <w:rPr>
                <w:rStyle w:val="Hyperlink"/>
              </w:rPr>
              <w:t>Engineering Assessment (AR-01287)</w:t>
            </w:r>
            <w:r>
              <w:rPr>
                <w:webHidden/>
              </w:rPr>
              <w:tab/>
            </w:r>
            <w:r>
              <w:rPr>
                <w:webHidden/>
              </w:rPr>
              <w:fldChar w:fldCharType="begin"/>
            </w:r>
            <w:r>
              <w:rPr>
                <w:webHidden/>
              </w:rPr>
              <w:instrText xml:space="preserve"> PAGEREF _Toc196929750 \h </w:instrText>
            </w:r>
            <w:r>
              <w:rPr>
                <w:webHidden/>
              </w:rPr>
            </w:r>
            <w:r>
              <w:rPr>
                <w:webHidden/>
              </w:rPr>
              <w:fldChar w:fldCharType="separate"/>
            </w:r>
            <w:r>
              <w:rPr>
                <w:webHidden/>
              </w:rPr>
              <w:t>8</w:t>
            </w:r>
            <w:r>
              <w:rPr>
                <w:webHidden/>
              </w:rPr>
              <w:fldChar w:fldCharType="end"/>
            </w:r>
          </w:hyperlink>
        </w:p>
        <w:p w14:paraId="7561FEB2" w14:textId="5757F97C" w:rsidR="004E3565" w:rsidRDefault="004E35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6929751" w:history="1">
            <w:r w:rsidRPr="00251A09">
              <w:rPr>
                <w:rStyle w:val="Hyperlink"/>
              </w:rPr>
              <w:t>3.2.</w:t>
            </w:r>
            <w:r>
              <w:rPr>
                <w:rFonts w:asciiTheme="minorHAnsi" w:eastAsiaTheme="minorEastAsia" w:hAnsiTheme="minorHAnsi" w:cstheme="minorBidi"/>
                <w:kern w:val="2"/>
                <w:szCs w:val="24"/>
                <w:lang w:eastAsia="en-GB" w:bidi="ar-SA"/>
                <w14:ligatures w14:val="standardContextual"/>
              </w:rPr>
              <w:tab/>
            </w:r>
            <w:r w:rsidRPr="00251A09">
              <w:rPr>
                <w:rStyle w:val="Hyperlink"/>
              </w:rPr>
              <w:t>Criticality Assessment (AR-01221)</w:t>
            </w:r>
            <w:r>
              <w:rPr>
                <w:webHidden/>
              </w:rPr>
              <w:tab/>
            </w:r>
            <w:r>
              <w:rPr>
                <w:webHidden/>
              </w:rPr>
              <w:fldChar w:fldCharType="begin"/>
            </w:r>
            <w:r>
              <w:rPr>
                <w:webHidden/>
              </w:rPr>
              <w:instrText xml:space="preserve"> PAGEREF _Toc196929751 \h </w:instrText>
            </w:r>
            <w:r>
              <w:rPr>
                <w:webHidden/>
              </w:rPr>
            </w:r>
            <w:r>
              <w:rPr>
                <w:webHidden/>
              </w:rPr>
              <w:fldChar w:fldCharType="separate"/>
            </w:r>
            <w:r>
              <w:rPr>
                <w:webHidden/>
              </w:rPr>
              <w:t>9</w:t>
            </w:r>
            <w:r>
              <w:rPr>
                <w:webHidden/>
              </w:rPr>
              <w:fldChar w:fldCharType="end"/>
            </w:r>
          </w:hyperlink>
        </w:p>
        <w:p w14:paraId="4B74E095" w14:textId="30D0DA67" w:rsidR="004E3565" w:rsidRDefault="004E35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6929752" w:history="1">
            <w:r w:rsidRPr="00251A09">
              <w:rPr>
                <w:rStyle w:val="Hyperlink"/>
              </w:rPr>
              <w:t>3.3.</w:t>
            </w:r>
            <w:r>
              <w:rPr>
                <w:rFonts w:asciiTheme="minorHAnsi" w:eastAsiaTheme="minorEastAsia" w:hAnsiTheme="minorHAnsi" w:cstheme="minorBidi"/>
                <w:kern w:val="2"/>
                <w:szCs w:val="24"/>
                <w:lang w:eastAsia="en-GB" w:bidi="ar-SA"/>
                <w14:ligatures w14:val="standardContextual"/>
              </w:rPr>
              <w:tab/>
            </w:r>
            <w:r w:rsidRPr="00251A09">
              <w:rPr>
                <w:rStyle w:val="Hyperlink"/>
              </w:rPr>
              <w:t>Shielding Assessment (AR-01230)</w:t>
            </w:r>
            <w:r>
              <w:rPr>
                <w:webHidden/>
              </w:rPr>
              <w:tab/>
            </w:r>
            <w:r>
              <w:rPr>
                <w:webHidden/>
              </w:rPr>
              <w:fldChar w:fldCharType="begin"/>
            </w:r>
            <w:r>
              <w:rPr>
                <w:webHidden/>
              </w:rPr>
              <w:instrText xml:space="preserve"> PAGEREF _Toc196929752 \h </w:instrText>
            </w:r>
            <w:r>
              <w:rPr>
                <w:webHidden/>
              </w:rPr>
            </w:r>
            <w:r>
              <w:rPr>
                <w:webHidden/>
              </w:rPr>
              <w:fldChar w:fldCharType="separate"/>
            </w:r>
            <w:r>
              <w:rPr>
                <w:webHidden/>
              </w:rPr>
              <w:t>9</w:t>
            </w:r>
            <w:r>
              <w:rPr>
                <w:webHidden/>
              </w:rPr>
              <w:fldChar w:fldCharType="end"/>
            </w:r>
          </w:hyperlink>
        </w:p>
        <w:p w14:paraId="5DD89FF3" w14:textId="1842DF23"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53" w:history="1">
            <w:r w:rsidRPr="00251A09">
              <w:rPr>
                <w:rStyle w:val="Hyperlink"/>
              </w:rPr>
              <w:t>4.</w:t>
            </w:r>
            <w:r>
              <w:rPr>
                <w:rFonts w:asciiTheme="minorHAnsi" w:eastAsiaTheme="minorEastAsia" w:hAnsiTheme="minorHAnsi" w:cstheme="minorBidi"/>
                <w:kern w:val="2"/>
                <w:szCs w:val="24"/>
                <w:lang w:eastAsia="en-GB" w:bidi="ar-SA"/>
                <w14:ligatures w14:val="standardContextual"/>
              </w:rPr>
              <w:tab/>
            </w:r>
            <w:r w:rsidRPr="00251A09">
              <w:rPr>
                <w:rStyle w:val="Hyperlink"/>
              </w:rPr>
              <w:t>Matters arising from ONR’s work</w:t>
            </w:r>
            <w:r>
              <w:rPr>
                <w:webHidden/>
              </w:rPr>
              <w:tab/>
            </w:r>
            <w:r>
              <w:rPr>
                <w:webHidden/>
              </w:rPr>
              <w:fldChar w:fldCharType="begin"/>
            </w:r>
            <w:r>
              <w:rPr>
                <w:webHidden/>
              </w:rPr>
              <w:instrText xml:space="preserve"> PAGEREF _Toc196929753 \h </w:instrText>
            </w:r>
            <w:r>
              <w:rPr>
                <w:webHidden/>
              </w:rPr>
            </w:r>
            <w:r>
              <w:rPr>
                <w:webHidden/>
              </w:rPr>
              <w:fldChar w:fldCharType="separate"/>
            </w:r>
            <w:r>
              <w:rPr>
                <w:webHidden/>
              </w:rPr>
              <w:t>10</w:t>
            </w:r>
            <w:r>
              <w:rPr>
                <w:webHidden/>
              </w:rPr>
              <w:fldChar w:fldCharType="end"/>
            </w:r>
          </w:hyperlink>
        </w:p>
        <w:p w14:paraId="5A7D15BA" w14:textId="78B1377D"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54" w:history="1">
            <w:r w:rsidRPr="00251A09">
              <w:rPr>
                <w:rStyle w:val="Hyperlink"/>
              </w:rPr>
              <w:t>5.</w:t>
            </w:r>
            <w:r>
              <w:rPr>
                <w:rFonts w:asciiTheme="minorHAnsi" w:eastAsiaTheme="minorEastAsia" w:hAnsiTheme="minorHAnsi" w:cstheme="minorBidi"/>
                <w:kern w:val="2"/>
                <w:szCs w:val="24"/>
                <w:lang w:eastAsia="en-GB" w:bidi="ar-SA"/>
                <w14:ligatures w14:val="standardContextual"/>
              </w:rPr>
              <w:tab/>
            </w:r>
            <w:r w:rsidRPr="00251A09">
              <w:rPr>
                <w:rStyle w:val="Hyperlink"/>
              </w:rPr>
              <w:t>Conclusions</w:t>
            </w:r>
            <w:r>
              <w:rPr>
                <w:webHidden/>
              </w:rPr>
              <w:tab/>
            </w:r>
            <w:r>
              <w:rPr>
                <w:webHidden/>
              </w:rPr>
              <w:fldChar w:fldCharType="begin"/>
            </w:r>
            <w:r>
              <w:rPr>
                <w:webHidden/>
              </w:rPr>
              <w:instrText xml:space="preserve"> PAGEREF _Toc196929754 \h </w:instrText>
            </w:r>
            <w:r>
              <w:rPr>
                <w:webHidden/>
              </w:rPr>
            </w:r>
            <w:r>
              <w:rPr>
                <w:webHidden/>
              </w:rPr>
              <w:fldChar w:fldCharType="separate"/>
            </w:r>
            <w:r>
              <w:rPr>
                <w:webHidden/>
              </w:rPr>
              <w:t>11</w:t>
            </w:r>
            <w:r>
              <w:rPr>
                <w:webHidden/>
              </w:rPr>
              <w:fldChar w:fldCharType="end"/>
            </w:r>
          </w:hyperlink>
        </w:p>
        <w:p w14:paraId="0BB7625B" w14:textId="39C9B4AC" w:rsidR="004E3565" w:rsidRDefault="004E35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6929755" w:history="1">
            <w:r w:rsidRPr="00251A09">
              <w:rPr>
                <w:rStyle w:val="Hyperlink"/>
              </w:rPr>
              <w:t>6.</w:t>
            </w:r>
            <w:r>
              <w:rPr>
                <w:rFonts w:asciiTheme="minorHAnsi" w:eastAsiaTheme="minorEastAsia" w:hAnsiTheme="minorHAnsi" w:cstheme="minorBidi"/>
                <w:kern w:val="2"/>
                <w:szCs w:val="24"/>
                <w:lang w:eastAsia="en-GB" w:bidi="ar-SA"/>
                <w14:ligatures w14:val="standardContextual"/>
              </w:rPr>
              <w:tab/>
            </w:r>
            <w:r w:rsidRPr="00251A09">
              <w:rPr>
                <w:rStyle w:val="Hyperlink"/>
              </w:rPr>
              <w:t>Recommendations</w:t>
            </w:r>
            <w:r>
              <w:rPr>
                <w:webHidden/>
              </w:rPr>
              <w:tab/>
            </w:r>
            <w:r>
              <w:rPr>
                <w:webHidden/>
              </w:rPr>
              <w:fldChar w:fldCharType="begin"/>
            </w:r>
            <w:r>
              <w:rPr>
                <w:webHidden/>
              </w:rPr>
              <w:instrText xml:space="preserve"> PAGEREF _Toc196929755 \h </w:instrText>
            </w:r>
            <w:r>
              <w:rPr>
                <w:webHidden/>
              </w:rPr>
            </w:r>
            <w:r>
              <w:rPr>
                <w:webHidden/>
              </w:rPr>
              <w:fldChar w:fldCharType="separate"/>
            </w:r>
            <w:r>
              <w:rPr>
                <w:webHidden/>
              </w:rPr>
              <w:t>11</w:t>
            </w:r>
            <w:r>
              <w:rPr>
                <w:webHidden/>
              </w:rPr>
              <w:fldChar w:fldCharType="end"/>
            </w:r>
          </w:hyperlink>
        </w:p>
        <w:p w14:paraId="1544F21C" w14:textId="7004504B" w:rsidR="004E3565" w:rsidRDefault="004E3565">
          <w:pPr>
            <w:pStyle w:val="TOC1"/>
            <w:rPr>
              <w:rFonts w:asciiTheme="minorHAnsi" w:eastAsiaTheme="minorEastAsia" w:hAnsiTheme="minorHAnsi" w:cstheme="minorBidi"/>
              <w:kern w:val="2"/>
              <w:szCs w:val="24"/>
              <w:lang w:eastAsia="en-GB" w:bidi="ar-SA"/>
              <w14:ligatures w14:val="standardContextual"/>
            </w:rPr>
          </w:pPr>
          <w:hyperlink w:anchor="_Toc196929756" w:history="1">
            <w:r w:rsidRPr="00251A09">
              <w:rPr>
                <w:rStyle w:val="Hyperlink"/>
              </w:rPr>
              <w:t>References</w:t>
            </w:r>
            <w:r>
              <w:rPr>
                <w:webHidden/>
              </w:rPr>
              <w:tab/>
            </w:r>
            <w:r>
              <w:rPr>
                <w:webHidden/>
              </w:rPr>
              <w:fldChar w:fldCharType="begin"/>
            </w:r>
            <w:r>
              <w:rPr>
                <w:webHidden/>
              </w:rPr>
              <w:instrText xml:space="preserve"> PAGEREF _Toc196929756 \h </w:instrText>
            </w:r>
            <w:r>
              <w:rPr>
                <w:webHidden/>
              </w:rPr>
            </w:r>
            <w:r>
              <w:rPr>
                <w:webHidden/>
              </w:rPr>
              <w:fldChar w:fldCharType="separate"/>
            </w:r>
            <w:r>
              <w:rPr>
                <w:webHidden/>
              </w:rPr>
              <w:t>12</w:t>
            </w:r>
            <w:r>
              <w:rPr>
                <w:webHidden/>
              </w:rPr>
              <w:fldChar w:fldCharType="end"/>
            </w:r>
          </w:hyperlink>
        </w:p>
        <w:p w14:paraId="65FCBC12" w14:textId="1108E6BB" w:rsidR="00F8500A" w:rsidRDefault="00F8500A">
          <w:r>
            <w:rPr>
              <w:b/>
              <w:bCs/>
              <w:noProof/>
            </w:rPr>
            <w:fldChar w:fldCharType="end"/>
          </w:r>
        </w:p>
      </w:sdtContent>
    </w:sdt>
    <w:p w14:paraId="0CAD6143" w14:textId="7C8F6EED" w:rsidR="00AC2E98" w:rsidRDefault="00AC2E98" w:rsidP="00AC2E98">
      <w:pPr>
        <w:pStyle w:val="Bulletlist1"/>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5" w:name="_Toc196929747"/>
      <w:bookmarkStart w:id="6" w:name="_Toc109727647"/>
      <w:r w:rsidRPr="00410423">
        <w:lastRenderedPageBreak/>
        <w:t xml:space="preserve">Permission </w:t>
      </w:r>
      <w:r w:rsidR="00385E75">
        <w:t>r</w:t>
      </w:r>
      <w:r w:rsidR="00385E75" w:rsidRPr="00410423">
        <w:t>equested</w:t>
      </w:r>
      <w:bookmarkEnd w:id="5"/>
    </w:p>
    <w:p w14:paraId="2056DECF" w14:textId="07CB6E4F" w:rsidR="00184678" w:rsidRDefault="00184678" w:rsidP="00184678">
      <w:pPr>
        <w:pStyle w:val="NumList1"/>
      </w:pPr>
      <w:proofErr w:type="spellStart"/>
      <w:r>
        <w:t>Orano</w:t>
      </w:r>
      <w:proofErr w:type="spellEnd"/>
      <w:r>
        <w:t xml:space="preserve"> </w:t>
      </w:r>
      <w:r w:rsidR="00BF1C9C">
        <w:t>NPS</w:t>
      </w:r>
      <w:r>
        <w:t xml:space="preserve"> (the applicant), </w:t>
      </w:r>
      <w:r w:rsidR="000C73C4">
        <w:t>submitted a</w:t>
      </w:r>
      <w:r w:rsidR="00DC4B2C">
        <w:t xml:space="preserve"> request</w:t>
      </w:r>
      <w:sdt>
        <w:sdtPr>
          <w:id w:val="864254819"/>
          <w:citation/>
        </w:sdtPr>
        <w:sdtEndPr/>
        <w:sdtContent>
          <w:r w:rsidR="001C6D63">
            <w:fldChar w:fldCharType="begin"/>
          </w:r>
          <w:r w:rsidR="001C6D63">
            <w:instrText xml:space="preserve"> CITATION app_let1 \l 2057 </w:instrText>
          </w:r>
          <w:r w:rsidR="001C6D63">
            <w:fldChar w:fldCharType="separate"/>
          </w:r>
          <w:r w:rsidR="008F6238">
            <w:rPr>
              <w:noProof/>
            </w:rPr>
            <w:t xml:space="preserve"> </w:t>
          </w:r>
          <w:r w:rsidR="008F6238" w:rsidRPr="008F6238">
            <w:rPr>
              <w:noProof/>
            </w:rPr>
            <w:t>[1]</w:t>
          </w:r>
          <w:r w:rsidR="001C6D63">
            <w:fldChar w:fldCharType="end"/>
          </w:r>
        </w:sdtContent>
      </w:sdt>
      <w:r w:rsidR="00056EB4">
        <w:t xml:space="preserve"> to</w:t>
      </w:r>
      <w:r>
        <w:t xml:space="preserve"> the Office for Nuclear Regulation (ONR) for a GB validation approval of </w:t>
      </w:r>
      <w:r w:rsidR="009D12C5" w:rsidRPr="009D12C5">
        <w:t xml:space="preserve">F/323/B(M)F-96 package </w:t>
      </w:r>
      <w:r w:rsidR="00535E7B">
        <w:t>design</w:t>
      </w:r>
      <w:r w:rsidR="0051011E">
        <w:t xml:space="preserve">, </w:t>
      </w:r>
      <w:r w:rsidR="0051011E" w:rsidRPr="0051011E">
        <w:t>commonly referred to as the TN 28 VT package</w:t>
      </w:r>
      <w:r w:rsidR="00EE04C3">
        <w:t>.</w:t>
      </w:r>
      <w:r w:rsidR="00AF638D">
        <w:t xml:space="preserve"> </w:t>
      </w:r>
      <w:r w:rsidR="00AF638D" w:rsidRPr="00AF638D">
        <w:t>The applicant has requested approval for transport by road, rail, sea and inland waterway</w:t>
      </w:r>
      <w:r w:rsidR="001137B5">
        <w:t>.</w:t>
      </w:r>
      <w:r w:rsidR="00FC4BAD">
        <w:t xml:space="preserve"> However, ONR has no vires </w:t>
      </w:r>
      <w:r w:rsidR="006B00F1">
        <w:t xml:space="preserve">for approving transport </w:t>
      </w:r>
      <w:r w:rsidR="00F73943">
        <w:t>by inland waterway</w:t>
      </w:r>
      <w:r w:rsidR="007C64D0">
        <w:t xml:space="preserve"> as it is not a signatory to the re</w:t>
      </w:r>
      <w:r w:rsidR="00B3105F">
        <w:t xml:space="preserve">gulations </w:t>
      </w:r>
      <w:r w:rsidR="00BB5C73">
        <w:t>relevant to this mode of transport.</w:t>
      </w:r>
      <w:r w:rsidR="00B16837">
        <w:t xml:space="preserve"> </w:t>
      </w:r>
      <w:r w:rsidR="007D6EC9">
        <w:t xml:space="preserve">ONR approval for this package design will therefore exclude </w:t>
      </w:r>
      <w:r w:rsidR="00C02B60">
        <w:t>transport by inland waterway.</w:t>
      </w:r>
    </w:p>
    <w:p w14:paraId="359A6376" w14:textId="0986A1D7" w:rsidR="00EE0CC8" w:rsidRDefault="00184678" w:rsidP="00184678">
      <w:pPr>
        <w:pStyle w:val="NumList1"/>
      </w:pPr>
      <w:r>
        <w:t>This report presents the basis of the regulatory decision by ONR, as Great Britain competent authority</w:t>
      </w:r>
      <w:r w:rsidR="006F288A">
        <w:t xml:space="preserve"> (CA)</w:t>
      </w:r>
      <w:r>
        <w:t xml:space="preserve"> for the transport of Class 7 (radioactive material) dangerous goods, to </w:t>
      </w:r>
      <w:r w:rsidR="00F7303D">
        <w:t>grant the requested approval</w:t>
      </w:r>
      <w:r w:rsidR="00EE0CC8">
        <w:t>.</w:t>
      </w:r>
    </w:p>
    <w:p w14:paraId="13C362CC" w14:textId="780BE3CD" w:rsidR="0038766B" w:rsidRPr="0038766B" w:rsidRDefault="00590C5D" w:rsidP="00410423">
      <w:pPr>
        <w:pStyle w:val="Heading1"/>
      </w:pPr>
      <w:bookmarkStart w:id="7" w:name="_Toc196929748"/>
      <w:r>
        <w:t>Background</w:t>
      </w:r>
      <w:bookmarkEnd w:id="7"/>
    </w:p>
    <w:p w14:paraId="65ED2FC7" w14:textId="4855CF4A" w:rsidR="00B37C33" w:rsidRDefault="00543729" w:rsidP="00AC2E98">
      <w:pPr>
        <w:pStyle w:val="NumList1"/>
      </w:pPr>
      <w:r w:rsidRPr="00543729">
        <w:t>Th</w:t>
      </w:r>
      <w:r>
        <w:t>e</w:t>
      </w:r>
      <w:r w:rsidRPr="00543729">
        <w:t xml:space="preserve"> package is </w:t>
      </w:r>
      <w:r w:rsidR="006478DA">
        <w:t>used to</w:t>
      </w:r>
      <w:r w:rsidRPr="00543729">
        <w:t xml:space="preserve"> transport of vitrified residues from Sellafield Limited, and </w:t>
      </w:r>
      <w:r w:rsidR="00CF378C">
        <w:t xml:space="preserve">of </w:t>
      </w:r>
      <w:r w:rsidRPr="00543729">
        <w:t xml:space="preserve">vitrified and compacted residues from </w:t>
      </w:r>
      <w:proofErr w:type="spellStart"/>
      <w:r w:rsidRPr="00543729">
        <w:t>Orano</w:t>
      </w:r>
      <w:proofErr w:type="spellEnd"/>
      <w:r w:rsidRPr="00543729">
        <w:t xml:space="preserve"> reprocessing plant in La Hague, France</w:t>
      </w:r>
      <w:r w:rsidR="006478DA">
        <w:t>.</w:t>
      </w:r>
    </w:p>
    <w:p w14:paraId="4804C460" w14:textId="00130A37" w:rsidR="004701E4" w:rsidRDefault="004701E4" w:rsidP="00AC2E98">
      <w:pPr>
        <w:pStyle w:val="NumList1"/>
      </w:pPr>
      <w:r w:rsidRPr="004701E4">
        <w:t xml:space="preserve">The package design has been approved for use in France by the French CA, </w:t>
      </w:r>
      <w:proofErr w:type="spellStart"/>
      <w:r w:rsidR="0029458D" w:rsidRPr="0029458D">
        <w:t>L’Autorité</w:t>
      </w:r>
      <w:proofErr w:type="spellEnd"/>
      <w:r w:rsidR="0029458D" w:rsidRPr="0029458D">
        <w:t xml:space="preserve"> de </w:t>
      </w:r>
      <w:proofErr w:type="spellStart"/>
      <w:r w:rsidR="0029458D" w:rsidRPr="0029458D">
        <w:t>Sûreté</w:t>
      </w:r>
      <w:proofErr w:type="spellEnd"/>
      <w:r w:rsidR="0029458D" w:rsidRPr="0029458D">
        <w:t xml:space="preserve"> </w:t>
      </w:r>
      <w:proofErr w:type="spellStart"/>
      <w:r w:rsidR="0029458D" w:rsidRPr="0029458D">
        <w:t>Nucléaire</w:t>
      </w:r>
      <w:proofErr w:type="spellEnd"/>
      <w:r w:rsidR="0029458D" w:rsidRPr="0029458D">
        <w:t xml:space="preserve"> et de Radioprotection (French Competent Authority)</w:t>
      </w:r>
      <w:r w:rsidRPr="004701E4">
        <w:t xml:space="preserve"> (ASN</w:t>
      </w:r>
      <w:r w:rsidR="0029458D">
        <w:t>R</w:t>
      </w:r>
      <w:r w:rsidRPr="004701E4">
        <w:t>) under Certificate of Approval (CoA) F/323/B(M)F-96T</w:t>
      </w:r>
      <w:r w:rsidR="00177D0B">
        <w:t xml:space="preserve"> (</w:t>
      </w:r>
      <w:proofErr w:type="spellStart"/>
      <w:r w:rsidR="00177D0B">
        <w:t>Jv</w:t>
      </w:r>
      <w:proofErr w:type="spellEnd"/>
      <w:r w:rsidR="00177D0B">
        <w:t>)</w:t>
      </w:r>
      <w:r w:rsidR="002E6E0F">
        <w:t xml:space="preserve"> </w:t>
      </w:r>
      <w:r w:rsidR="00E33F5F">
        <w:t>that</w:t>
      </w:r>
      <w:r w:rsidR="002E6E0F">
        <w:t xml:space="preserve"> combines the </w:t>
      </w:r>
      <w:r w:rsidR="002E6E0F" w:rsidRPr="004701E4">
        <w:t>shipment</w:t>
      </w:r>
      <w:r w:rsidR="00C04E96">
        <w:t xml:space="preserve"> </w:t>
      </w:r>
      <w:r w:rsidR="00AE7B40">
        <w:t xml:space="preserve">approval </w:t>
      </w:r>
      <w:r w:rsidR="00C04E96">
        <w:t>with the package design approval</w:t>
      </w:r>
      <w:r w:rsidR="00D22678">
        <w:t>.</w:t>
      </w:r>
    </w:p>
    <w:p w14:paraId="77CD3E86" w14:textId="4FBE6FF4" w:rsidR="000168BE" w:rsidRDefault="000168BE" w:rsidP="00AC2E98">
      <w:pPr>
        <w:pStyle w:val="NumList1"/>
      </w:pPr>
      <w:r w:rsidRPr="000168BE">
        <w:t xml:space="preserve">The package has been </w:t>
      </w:r>
      <w:r w:rsidR="003131C1">
        <w:t xml:space="preserve">granted validation </w:t>
      </w:r>
      <w:r w:rsidRPr="000168BE">
        <w:t>approv</w:t>
      </w:r>
      <w:r w:rsidR="003131C1">
        <w:t>al</w:t>
      </w:r>
      <w:r w:rsidRPr="000168BE">
        <w:t xml:space="preserve"> in GB </w:t>
      </w:r>
      <w:r w:rsidR="00AA3D36">
        <w:t>many</w:t>
      </w:r>
      <w:r w:rsidRPr="000168BE">
        <w:t xml:space="preserve"> times in the past, but in the most recent, 2020 approval, only </w:t>
      </w:r>
      <w:r w:rsidR="00A626D3">
        <w:t xml:space="preserve">vitrified </w:t>
      </w:r>
      <w:r w:rsidR="001002C2">
        <w:t xml:space="preserve">residues </w:t>
      </w:r>
      <w:r w:rsidR="004E6142">
        <w:t>produced</w:t>
      </w:r>
      <w:r w:rsidR="005C1BBB">
        <w:t xml:space="preserve"> by </w:t>
      </w:r>
      <w:proofErr w:type="spellStart"/>
      <w:r w:rsidR="005C1BBB">
        <w:t>Orano</w:t>
      </w:r>
      <w:proofErr w:type="spellEnd"/>
      <w:r w:rsidR="005C1BBB">
        <w:t xml:space="preserve"> and Sellafield Limited </w:t>
      </w:r>
      <w:r w:rsidR="00EE3E2A">
        <w:t xml:space="preserve">were </w:t>
      </w:r>
      <w:r w:rsidRPr="000168BE">
        <w:t xml:space="preserve">permissioned under GB/5127/B(M)F </w:t>
      </w:r>
      <w:r w:rsidR="00C90B5B">
        <w:t xml:space="preserve">(Rev. 0) </w:t>
      </w:r>
      <w:r w:rsidRPr="000168BE">
        <w:t>CoA. The GB validation currently being requested is a renewal of that existing 2020 GB/5127/B(M)F CoA</w:t>
      </w:r>
      <w:r w:rsidR="00F95580">
        <w:t>.</w:t>
      </w:r>
    </w:p>
    <w:p w14:paraId="4A4B131A" w14:textId="7C60D921" w:rsidR="0038766B" w:rsidRPr="0038766B" w:rsidRDefault="00385E75" w:rsidP="00410423">
      <w:pPr>
        <w:pStyle w:val="Heading1"/>
      </w:pPr>
      <w:bookmarkStart w:id="8" w:name="_Toc196929749"/>
      <w:r>
        <w:t>Assessment and inspection work carried out by ONR in consideration of this request</w:t>
      </w:r>
      <w:bookmarkEnd w:id="8"/>
    </w:p>
    <w:p w14:paraId="3D2899EC" w14:textId="17B0598F" w:rsidR="0038766B" w:rsidRDefault="00271119" w:rsidP="00AC2E98">
      <w:pPr>
        <w:pStyle w:val="NumList1"/>
      </w:pPr>
      <w:r w:rsidRPr="00271119">
        <w:t>The applicant, in its latest application letter, identified the changes that it has made to the safety justification for the package design since the 2020 approval. To be proportionate, the ONR assessments have focused on the effect of these changes. However, ONR assessment</w:t>
      </w:r>
      <w:r w:rsidR="00300C3C">
        <w:t>s</w:t>
      </w:r>
      <w:r w:rsidRPr="00271119">
        <w:t xml:space="preserve"> also considered the effect of any changes to the transport regulations since 2020</w:t>
      </w:r>
      <w:r w:rsidR="00BE6062">
        <w:t>.</w:t>
      </w:r>
    </w:p>
    <w:p w14:paraId="2C884370" w14:textId="0165C01B" w:rsidR="00BA235D" w:rsidRDefault="00C74928" w:rsidP="00AC2E98">
      <w:pPr>
        <w:pStyle w:val="NumList1"/>
      </w:pPr>
      <w:r w:rsidRPr="00C74928">
        <w:lastRenderedPageBreak/>
        <w:t xml:space="preserve">ONR assessments addressed the engineering, </w:t>
      </w:r>
      <w:r w:rsidR="00434038" w:rsidRPr="00C74928">
        <w:t xml:space="preserve">criticality </w:t>
      </w:r>
      <w:r w:rsidRPr="00C74928">
        <w:t xml:space="preserve">and </w:t>
      </w:r>
      <w:r w:rsidR="00434038" w:rsidRPr="00C74928">
        <w:t xml:space="preserve">shielding </w:t>
      </w:r>
      <w:r w:rsidRPr="00C74928">
        <w:t>aspects of the applicant’s safety submission</w:t>
      </w:r>
      <w:r w:rsidR="00434038">
        <w:t xml:space="preserve">; </w:t>
      </w:r>
      <w:r w:rsidR="00525AEE">
        <w:t xml:space="preserve">these assessments </w:t>
      </w:r>
      <w:r w:rsidR="00E9315E">
        <w:t xml:space="preserve">are </w:t>
      </w:r>
      <w:r w:rsidR="00525AEE">
        <w:t>described briefly in sections 3.1 to 3.3 below</w:t>
      </w:r>
      <w:r w:rsidRPr="00C74928">
        <w:t xml:space="preserve">. </w:t>
      </w:r>
    </w:p>
    <w:p w14:paraId="66E9CA08" w14:textId="5CE49237" w:rsidR="00BE6062" w:rsidRDefault="00C74928" w:rsidP="00AC2E98">
      <w:pPr>
        <w:pStyle w:val="NumList1"/>
      </w:pPr>
      <w:r w:rsidRPr="00C74928">
        <w:t>It was not considered necessary to undertake any specific inspection of the applicant in support of the ONR assessments. This is justified because ONR recognises that this package design has been first approved by the French Competent Authority who would have undertaken an inspection of the applicant to support the approval</w:t>
      </w:r>
      <w:r w:rsidR="00F020AE">
        <w:t>.</w:t>
      </w:r>
    </w:p>
    <w:p w14:paraId="5E9B9B1C" w14:textId="55532501" w:rsidR="00597229" w:rsidRPr="0038766B" w:rsidRDefault="004E79B2" w:rsidP="00597229">
      <w:pPr>
        <w:pStyle w:val="Heading2"/>
      </w:pPr>
      <w:bookmarkStart w:id="9" w:name="_Toc196929750"/>
      <w:r w:rsidRPr="004E79B2">
        <w:t>Engineering Assessment</w:t>
      </w:r>
      <w:r w:rsidR="0053653D">
        <w:t xml:space="preserve"> </w:t>
      </w:r>
      <w:sdt>
        <w:sdtPr>
          <w:id w:val="-203401904"/>
          <w:citation/>
        </w:sdtPr>
        <w:sdtEndPr/>
        <w:sdtContent>
          <w:r w:rsidR="0046778D">
            <w:fldChar w:fldCharType="begin"/>
          </w:r>
          <w:r w:rsidR="0046778D">
            <w:instrText xml:space="preserve"> CITATION ar01287 \l 2057 </w:instrText>
          </w:r>
          <w:r w:rsidR="0046778D">
            <w:fldChar w:fldCharType="separate"/>
          </w:r>
          <w:r w:rsidR="008F6238" w:rsidRPr="008F6238">
            <w:rPr>
              <w:noProof/>
            </w:rPr>
            <w:t>[2]</w:t>
          </w:r>
          <w:r w:rsidR="0046778D">
            <w:fldChar w:fldCharType="end"/>
          </w:r>
        </w:sdtContent>
      </w:sdt>
      <w:bookmarkEnd w:id="9"/>
    </w:p>
    <w:p w14:paraId="03964493" w14:textId="6E7CDC4E" w:rsidR="00467BB0" w:rsidRDefault="00467BB0" w:rsidP="00467BB0">
      <w:pPr>
        <w:pStyle w:val="NumList1"/>
      </w:pPr>
      <w:r w:rsidRPr="0038766B">
        <w:t xml:space="preserve">In accordance with the </w:t>
      </w:r>
      <w:r w:rsidR="00745716">
        <w:t>project</w:t>
      </w:r>
      <w:r w:rsidRPr="0038766B">
        <w:t xml:space="preserve"> </w:t>
      </w:r>
      <w:proofErr w:type="spellStart"/>
      <w:r w:rsidRPr="0038766B">
        <w:t>permissioning</w:t>
      </w:r>
      <w:proofErr w:type="spellEnd"/>
      <w:r w:rsidRPr="0038766B">
        <w:t xml:space="preserve"> strategy </w:t>
      </w:r>
      <w:r w:rsidR="00AC4791">
        <w:t xml:space="preserve">the </w:t>
      </w:r>
      <w:r w:rsidRPr="0038766B">
        <w:t xml:space="preserve">ONR </w:t>
      </w:r>
      <w:r w:rsidR="00AC4791">
        <w:t>engineering assess</w:t>
      </w:r>
      <w:r w:rsidR="002E7B99">
        <w:t>ment has focused</w:t>
      </w:r>
      <w:r w:rsidR="006F5D86">
        <w:t xml:space="preserve"> on the </w:t>
      </w:r>
      <w:r w:rsidR="00EF2A06">
        <w:t xml:space="preserve">effect of the </w:t>
      </w:r>
      <w:r w:rsidR="006F5D86">
        <w:t xml:space="preserve">following changes that </w:t>
      </w:r>
      <w:r w:rsidR="00044EE4">
        <w:t>the applicant has made to the package de</w:t>
      </w:r>
      <w:r w:rsidR="00BC2200">
        <w:t>s</w:t>
      </w:r>
      <w:r w:rsidR="00044EE4">
        <w:t>ign since the 2020</w:t>
      </w:r>
      <w:r w:rsidR="00BC2200">
        <w:t xml:space="preserve"> approval:</w:t>
      </w:r>
    </w:p>
    <w:p w14:paraId="1BB42ED6" w14:textId="17443F6D" w:rsidR="005E6FD3" w:rsidRDefault="00191C1B" w:rsidP="005E6FD3">
      <w:pPr>
        <w:pStyle w:val="Bulletlist1"/>
      </w:pPr>
      <w:r>
        <w:t>Introduction of n</w:t>
      </w:r>
      <w:r w:rsidR="00D35E07" w:rsidRPr="00D35E07">
        <w:t>ew dimensions for the orifice plug gasket</w:t>
      </w:r>
    </w:p>
    <w:p w14:paraId="35265468" w14:textId="1B0EF761" w:rsidR="00D35E07" w:rsidRDefault="00191C1B" w:rsidP="005E6FD3">
      <w:pPr>
        <w:pStyle w:val="Bulletlist1"/>
      </w:pPr>
      <w:r>
        <w:t>Introduction of a</w:t>
      </w:r>
      <w:r w:rsidR="004C00B2">
        <w:t xml:space="preserve">dditional </w:t>
      </w:r>
      <w:r w:rsidR="00976697" w:rsidRPr="00976697">
        <w:t>criteria regarding minimum thermal power of the load for CSD-V wastes</w:t>
      </w:r>
    </w:p>
    <w:p w14:paraId="4C9CB8EE" w14:textId="4F87C0A4" w:rsidR="00EA0516" w:rsidRDefault="002836B8" w:rsidP="00AC3968">
      <w:pPr>
        <w:pStyle w:val="NumList1"/>
      </w:pPr>
      <w:r>
        <w:t xml:space="preserve">Because </w:t>
      </w:r>
      <w:r w:rsidR="005E3FF7" w:rsidRPr="005E3FF7">
        <w:t>the package lid is penetrated by the orifice the performance of the orifice plug gasket is one of the factors that determine containment performance of the package</w:t>
      </w:r>
      <w:r>
        <w:t xml:space="preserve">. </w:t>
      </w:r>
      <w:r w:rsidR="00C148B5" w:rsidRPr="00C148B5">
        <w:t>The applicant’s criterion for “good” containment is one in which the maximum filling ratio is high but less than 100%. On this basis the change in orifice gasket dimensions would appear to have improved the containment performance of the package</w:t>
      </w:r>
      <w:r w:rsidR="0061067B">
        <w:t>.</w:t>
      </w:r>
    </w:p>
    <w:p w14:paraId="652A9FA4" w14:textId="0B3955B8" w:rsidR="001C1DC5" w:rsidRDefault="002720CB" w:rsidP="00AC3968">
      <w:pPr>
        <w:pStyle w:val="NumList1"/>
      </w:pPr>
      <w:r>
        <w:t xml:space="preserve">For the package to be </w:t>
      </w:r>
      <w:r w:rsidR="000D716A">
        <w:t xml:space="preserve">used </w:t>
      </w:r>
      <w:r w:rsidRPr="002720CB">
        <w:t>safely at ambient temperature down to –20</w:t>
      </w:r>
      <w:r w:rsidRPr="000D5EEC">
        <w:rPr>
          <w:vertAlign w:val="superscript"/>
        </w:rPr>
        <w:t>o</w:t>
      </w:r>
      <w:r w:rsidRPr="002720CB">
        <w:t xml:space="preserve">C, </w:t>
      </w:r>
      <w:r w:rsidR="00FB7D94">
        <w:t xml:space="preserve">it must </w:t>
      </w:r>
      <w:r w:rsidR="000E2056">
        <w:t xml:space="preserve">be loaded </w:t>
      </w:r>
      <w:r w:rsidR="008F4F18">
        <w:t xml:space="preserve">with </w:t>
      </w:r>
      <w:r w:rsidR="008F4F18" w:rsidRPr="002720CB">
        <w:t xml:space="preserve">CSD-V </w:t>
      </w:r>
      <w:r w:rsidR="00F54876">
        <w:t xml:space="preserve">wastes with specified </w:t>
      </w:r>
      <w:r w:rsidRPr="002720CB">
        <w:t>minimum thermal powers</w:t>
      </w:r>
      <w:r w:rsidR="00E07F2E">
        <w:t>.</w:t>
      </w:r>
      <w:r w:rsidRPr="002720CB">
        <w:t xml:space="preserve"> </w:t>
      </w:r>
      <w:r w:rsidR="00E07F2E">
        <w:t xml:space="preserve">The </w:t>
      </w:r>
      <w:r w:rsidR="00C24429">
        <w:t xml:space="preserve">ONR assessor noted </w:t>
      </w:r>
      <w:r w:rsidR="00883B04">
        <w:t xml:space="preserve">that the specified </w:t>
      </w:r>
      <w:r w:rsidR="001C1DC5" w:rsidRPr="001C1DC5">
        <w:t xml:space="preserve">minimum total thermal power of the load for the 5-compartment basket has changed slightly from 10.0 kW in the 2018 </w:t>
      </w:r>
      <w:r w:rsidR="00895FA2">
        <w:t>safety assessment report</w:t>
      </w:r>
      <w:r w:rsidR="00D26E93">
        <w:t xml:space="preserve"> (</w:t>
      </w:r>
      <w:r w:rsidR="001C1DC5" w:rsidRPr="001C1DC5">
        <w:t>SAR</w:t>
      </w:r>
      <w:r w:rsidR="00D26E93">
        <w:t>)</w:t>
      </w:r>
      <w:r w:rsidR="001C1DC5" w:rsidRPr="001C1DC5">
        <w:t xml:space="preserve"> to 10.6 kW in the 2023 SAR, and that there </w:t>
      </w:r>
      <w:r w:rsidR="0025184D">
        <w:t>wa</w:t>
      </w:r>
      <w:r w:rsidR="001C1DC5" w:rsidRPr="001C1DC5">
        <w:t>s an additional entry for a 7-compartment basket in the 2023 SAR that was absent in the 2018 SAR</w:t>
      </w:r>
      <w:r w:rsidR="00FE367A">
        <w:t>. The ass</w:t>
      </w:r>
      <w:r w:rsidR="00F05AC9">
        <w:t xml:space="preserve">essor also confirmed that both of these </w:t>
      </w:r>
      <w:r w:rsidR="00B50BDC" w:rsidRPr="00B50BDC">
        <w:t>latest thermal power criteria from the 2023 SAR are reflected in the latest French CoA (and is therefore captured by reference in the corresponding GB validation CoA)</w:t>
      </w:r>
      <w:r w:rsidR="0042435E">
        <w:t>.</w:t>
      </w:r>
    </w:p>
    <w:p w14:paraId="7C8C2BA2" w14:textId="3DE41EF3" w:rsidR="00DA49C2" w:rsidRDefault="003F4910" w:rsidP="00AC3968">
      <w:pPr>
        <w:pStyle w:val="NumList1"/>
      </w:pPr>
      <w:r>
        <w:t xml:space="preserve">The ONR assessor also considered the effect of changes in </w:t>
      </w:r>
      <w:r w:rsidR="002F20E3">
        <w:t>the transport regulations since the 2020 approval. The principal c</w:t>
      </w:r>
      <w:r w:rsidR="00FD7BC6">
        <w:t xml:space="preserve">hange </w:t>
      </w:r>
      <w:r w:rsidR="00595564">
        <w:t xml:space="preserve">is that </w:t>
      </w:r>
      <w:r w:rsidR="004D4586">
        <w:t xml:space="preserve">the new GB/5127 approval will be </w:t>
      </w:r>
      <w:r w:rsidR="0091269E" w:rsidRPr="0091269E">
        <w:t>issued against the 2018 edition of SSR-6</w:t>
      </w:r>
      <w:r w:rsidR="0025184D">
        <w:t xml:space="preserve"> </w:t>
      </w:r>
      <w:sdt>
        <w:sdtPr>
          <w:id w:val="-1947450410"/>
          <w:citation/>
        </w:sdtPr>
        <w:sdtEndPr/>
        <w:sdtContent>
          <w:r w:rsidR="00402B35">
            <w:fldChar w:fldCharType="begin"/>
          </w:r>
          <w:r w:rsidR="00402B35">
            <w:instrText xml:space="preserve"> CITATION SSR6_2018 \l 2057 </w:instrText>
          </w:r>
          <w:r w:rsidR="00402B35">
            <w:fldChar w:fldCharType="separate"/>
          </w:r>
          <w:r w:rsidR="008F6238" w:rsidRPr="008F6238">
            <w:rPr>
              <w:noProof/>
            </w:rPr>
            <w:t>[3]</w:t>
          </w:r>
          <w:r w:rsidR="00402B35">
            <w:fldChar w:fldCharType="end"/>
          </w:r>
        </w:sdtContent>
      </w:sdt>
      <w:r w:rsidR="0091269E" w:rsidRPr="0091269E">
        <w:t xml:space="preserve"> </w:t>
      </w:r>
      <w:r w:rsidR="004E15E5">
        <w:t xml:space="preserve">whereas the 2020 approval was </w:t>
      </w:r>
      <w:r w:rsidR="00E758A5" w:rsidRPr="00E758A5">
        <w:t>issued against</w:t>
      </w:r>
      <w:r w:rsidR="004E15E5">
        <w:t xml:space="preserve"> the 2012 </w:t>
      </w:r>
      <w:r w:rsidR="005B3B81">
        <w:t>edition of SSR-6</w:t>
      </w:r>
      <w:r w:rsidR="00402B35">
        <w:t xml:space="preserve"> </w:t>
      </w:r>
      <w:sdt>
        <w:sdtPr>
          <w:id w:val="548816224"/>
          <w:citation/>
        </w:sdtPr>
        <w:sdtEndPr/>
        <w:sdtContent>
          <w:r w:rsidR="00402B35">
            <w:fldChar w:fldCharType="begin"/>
          </w:r>
          <w:r w:rsidR="00402B35">
            <w:instrText xml:space="preserve"> CITATION ssr6_2012 \l 2057 </w:instrText>
          </w:r>
          <w:r w:rsidR="00402B35">
            <w:fldChar w:fldCharType="separate"/>
          </w:r>
          <w:r w:rsidR="008F6238" w:rsidRPr="008F6238">
            <w:rPr>
              <w:noProof/>
            </w:rPr>
            <w:t>[4]</w:t>
          </w:r>
          <w:r w:rsidR="00402B35">
            <w:fldChar w:fldCharType="end"/>
          </w:r>
        </w:sdtContent>
      </w:sdt>
      <w:r w:rsidR="005B3B81">
        <w:t xml:space="preserve">. </w:t>
      </w:r>
      <w:r w:rsidR="00CB377C" w:rsidRPr="00CB377C">
        <w:t>A principal change from the 2012 to the 2018 edition of SSR-6 is the introduction of a new paragraph 613A in the 2018 edition</w:t>
      </w:r>
      <w:r w:rsidR="005403C5">
        <w:t xml:space="preserve"> that requires </w:t>
      </w:r>
      <w:r w:rsidR="00CB377C" w:rsidRPr="00CB377C">
        <w:t xml:space="preserve">the </w:t>
      </w:r>
      <w:r w:rsidR="005403C5" w:rsidRPr="00CB377C">
        <w:t xml:space="preserve">package </w:t>
      </w:r>
      <w:r w:rsidR="00CB377C" w:rsidRPr="00CB377C">
        <w:t xml:space="preserve">design </w:t>
      </w:r>
      <w:r w:rsidR="005403C5">
        <w:t>to</w:t>
      </w:r>
      <w:r w:rsidR="00CB377C" w:rsidRPr="00CB377C">
        <w:t xml:space="preserve"> take into account ageing mechanisms</w:t>
      </w:r>
      <w:r w:rsidR="005403C5">
        <w:t>.</w:t>
      </w:r>
      <w:r w:rsidR="006673F2">
        <w:t xml:space="preserve"> </w:t>
      </w:r>
      <w:r w:rsidR="00762639">
        <w:t xml:space="preserve"> </w:t>
      </w:r>
    </w:p>
    <w:p w14:paraId="4F4037E7" w14:textId="5DE25E63" w:rsidR="00C625E0" w:rsidRDefault="006673F2" w:rsidP="00AC3968">
      <w:pPr>
        <w:pStyle w:val="NumList1"/>
      </w:pPr>
      <w:r w:rsidRPr="006673F2">
        <w:lastRenderedPageBreak/>
        <w:t xml:space="preserve">Although the applicant’s submission has not addressed ageing mechanisms specifically, the package design has been in use for some 20 years during which time it has been approved several times by both French and GB CAs. </w:t>
      </w:r>
      <w:r w:rsidR="00DA49C2">
        <w:t>T</w:t>
      </w:r>
      <w:r w:rsidRPr="006673F2">
        <w:t xml:space="preserve">herefore </w:t>
      </w:r>
      <w:r w:rsidR="00DA49C2">
        <w:t xml:space="preserve">the </w:t>
      </w:r>
      <w:r w:rsidR="00CB2A75">
        <w:t xml:space="preserve">ONR assessor has </w:t>
      </w:r>
      <w:r w:rsidRPr="006673F2">
        <w:t>judge</w:t>
      </w:r>
      <w:r w:rsidR="00CB2A75">
        <w:t>d</w:t>
      </w:r>
      <w:r w:rsidRPr="006673F2">
        <w:t xml:space="preserve"> that this long operating experience with the package </w:t>
      </w:r>
      <w:r w:rsidR="00CB2A75">
        <w:t>wa</w:t>
      </w:r>
      <w:r w:rsidRPr="006673F2">
        <w:t>s evidence that design has had to take into account ageing mechanisms, thereby meeting the requirements of paragraph 613A</w:t>
      </w:r>
      <w:r w:rsidR="00CB2A75">
        <w:t>.</w:t>
      </w:r>
    </w:p>
    <w:p w14:paraId="3AA322F6" w14:textId="27B8EC3E" w:rsidR="007D74E7" w:rsidRDefault="00CB2A75" w:rsidP="00AC3968">
      <w:pPr>
        <w:pStyle w:val="NumList1"/>
      </w:pPr>
      <w:r>
        <w:t xml:space="preserve">Finally, </w:t>
      </w:r>
      <w:r w:rsidR="00551898">
        <w:t xml:space="preserve">the ONR engineering assessor </w:t>
      </w:r>
      <w:r w:rsidR="00DF2A86">
        <w:t xml:space="preserve">also reviewed the applicant’s assessment of the effect </w:t>
      </w:r>
      <w:r w:rsidR="001151C3">
        <w:t xml:space="preserve">of additional heat input from a burning </w:t>
      </w:r>
      <w:r w:rsidR="000C0798">
        <w:t xml:space="preserve">lid </w:t>
      </w:r>
      <w:r w:rsidR="00C927F9">
        <w:t xml:space="preserve">shock absorber during </w:t>
      </w:r>
      <w:r w:rsidR="0011161F">
        <w:t xml:space="preserve">regulatory </w:t>
      </w:r>
      <w:r w:rsidR="00C927F9">
        <w:t>a</w:t>
      </w:r>
      <w:r w:rsidR="00DD63B2">
        <w:t xml:space="preserve">ccident </w:t>
      </w:r>
      <w:r w:rsidR="0011161F">
        <w:t>conditions of transport</w:t>
      </w:r>
      <w:r w:rsidR="00764B39">
        <w:t xml:space="preserve"> </w:t>
      </w:r>
      <w:r w:rsidR="00EA434E">
        <w:t>(</w:t>
      </w:r>
      <w:r w:rsidR="00764B39">
        <w:t>ACT)</w:t>
      </w:r>
      <w:r w:rsidR="0011161F">
        <w:t>.</w:t>
      </w:r>
      <w:r w:rsidR="005B55A2">
        <w:t xml:space="preserve"> </w:t>
      </w:r>
      <w:r w:rsidR="00D04B2B">
        <w:t xml:space="preserve">The assessor </w:t>
      </w:r>
      <w:r w:rsidR="00D759F9">
        <w:t xml:space="preserve">decided to review this aspect of the safety submission because it had never been </w:t>
      </w:r>
      <w:r w:rsidR="00ED5D28">
        <w:t xml:space="preserve">assessed in previous years. In fact, </w:t>
      </w:r>
      <w:r w:rsidR="00FD7F60">
        <w:t>the assessor discovered that the applicant had never addressed this s</w:t>
      </w:r>
      <w:r w:rsidR="004E4F57">
        <w:t xml:space="preserve">cenario in previous submissions. </w:t>
      </w:r>
    </w:p>
    <w:p w14:paraId="09CEA092" w14:textId="7CF74409" w:rsidR="00CB2A75" w:rsidRDefault="005B55A2" w:rsidP="00AC3968">
      <w:pPr>
        <w:pStyle w:val="NumList1"/>
      </w:pPr>
      <w:r>
        <w:t>Th</w:t>
      </w:r>
      <w:r w:rsidR="007D74E7">
        <w:t>e</w:t>
      </w:r>
      <w:r>
        <w:t xml:space="preserve"> </w:t>
      </w:r>
      <w:r w:rsidR="00257EB1">
        <w:t xml:space="preserve">burning lid shock absorber </w:t>
      </w:r>
      <w:r>
        <w:t xml:space="preserve">scenario </w:t>
      </w:r>
      <w:r w:rsidR="00AB4599">
        <w:t xml:space="preserve">can potentially occur </w:t>
      </w:r>
      <w:r w:rsidR="00B74053">
        <w:t xml:space="preserve">due </w:t>
      </w:r>
      <w:r w:rsidR="00B20729">
        <w:t xml:space="preserve">to </w:t>
      </w:r>
      <w:r w:rsidR="00AB4599">
        <w:t>impac</w:t>
      </w:r>
      <w:r w:rsidR="00B74053">
        <w:t xml:space="preserve">t damage to a </w:t>
      </w:r>
      <w:r w:rsidR="000F62FF">
        <w:t>lid shock absorber with wood infill</w:t>
      </w:r>
      <w:r w:rsidR="00995426">
        <w:t>; the expo</w:t>
      </w:r>
      <w:r w:rsidR="00CF0318">
        <w:t xml:space="preserve">sed wood infill then catches fire </w:t>
      </w:r>
      <w:r w:rsidR="000D0996">
        <w:t xml:space="preserve">during the </w:t>
      </w:r>
      <w:r w:rsidR="00EA434E">
        <w:t xml:space="preserve">30-minute </w:t>
      </w:r>
      <w:r w:rsidR="000D0996">
        <w:t xml:space="preserve">ACT fire but </w:t>
      </w:r>
      <w:r w:rsidR="002642FB">
        <w:t>continues to burn for sev</w:t>
      </w:r>
      <w:r w:rsidR="00764B39">
        <w:t>e</w:t>
      </w:r>
      <w:r w:rsidR="002642FB">
        <w:t xml:space="preserve">ral hours after the </w:t>
      </w:r>
      <w:r w:rsidR="00764B39">
        <w:t>ACT</w:t>
      </w:r>
      <w:r w:rsidR="002642FB">
        <w:t xml:space="preserve"> fire.</w:t>
      </w:r>
      <w:r w:rsidR="00257EB1">
        <w:t xml:space="preserve"> </w:t>
      </w:r>
      <w:r w:rsidR="004716E5">
        <w:t xml:space="preserve">The ONR assessor </w:t>
      </w:r>
      <w:r w:rsidR="004716E5" w:rsidRPr="004716E5">
        <w:t>had a serious objection to the method that the applicant employed to address the effect of additional heat input associated with a burning shock absorber</w:t>
      </w:r>
      <w:r w:rsidR="0055640C">
        <w:t xml:space="preserve">, and raised </w:t>
      </w:r>
      <w:r w:rsidR="000C68F4">
        <w:t xml:space="preserve">a regulatory query (RQ) to </w:t>
      </w:r>
      <w:r w:rsidR="00255956">
        <w:t xml:space="preserve">address </w:t>
      </w:r>
      <w:r w:rsidR="000C68F4">
        <w:t xml:space="preserve">this </w:t>
      </w:r>
      <w:r w:rsidR="009F7A18">
        <w:t>objection</w:t>
      </w:r>
      <w:r w:rsidR="000C68F4">
        <w:t xml:space="preserve">. </w:t>
      </w:r>
      <w:r w:rsidR="00DE12E6">
        <w:t>The RQ took a long time to resolve with the applicant</w:t>
      </w:r>
      <w:r w:rsidR="00BD44DF">
        <w:t xml:space="preserve"> but </w:t>
      </w:r>
      <w:r w:rsidR="002B4186">
        <w:t xml:space="preserve">was ultimately resolved when the applicant provided </w:t>
      </w:r>
      <w:r w:rsidR="00B1411A">
        <w:t>the right</w:t>
      </w:r>
      <w:r w:rsidR="00725DA4">
        <w:t xml:space="preserve"> </w:t>
      </w:r>
      <w:r w:rsidR="0004015C">
        <w:t>type of additional justification.</w:t>
      </w:r>
    </w:p>
    <w:p w14:paraId="7DA69A83" w14:textId="6756EC4F" w:rsidR="00EF1512" w:rsidRDefault="00EF1512" w:rsidP="00AC3968">
      <w:pPr>
        <w:pStyle w:val="NumList1"/>
      </w:pPr>
      <w:r>
        <w:t>The</w:t>
      </w:r>
      <w:r w:rsidR="007A672A">
        <w:t>refore, the</w:t>
      </w:r>
      <w:r>
        <w:t xml:space="preserve"> ONR engineering assessor ha</w:t>
      </w:r>
      <w:r w:rsidR="009659EB">
        <w:t>s</w:t>
      </w:r>
      <w:r>
        <w:t xml:space="preserve"> no objection to the GB validation renewal of the F/323/B(M)F-96 package design being approved from an engineering perspective</w:t>
      </w:r>
      <w:r w:rsidR="0026436D">
        <w:t xml:space="preserve">, and </w:t>
      </w:r>
      <w:r>
        <w:t>recommend</w:t>
      </w:r>
      <w:r w:rsidR="00BE19B2">
        <w:t>s</w:t>
      </w:r>
      <w:r>
        <w:t xml:space="preserve"> ONR approval of the GB validation renewal of the F/323/B(M)F-96 package design by reissuing GB/5127 certificate of approval.</w:t>
      </w:r>
    </w:p>
    <w:p w14:paraId="2C0987F0" w14:textId="5A54506C" w:rsidR="00467BB0" w:rsidRPr="0038766B" w:rsidRDefault="00B10E40" w:rsidP="00467BB0">
      <w:pPr>
        <w:pStyle w:val="Heading2"/>
      </w:pPr>
      <w:bookmarkStart w:id="10" w:name="_Toc196929751"/>
      <w:r>
        <w:t xml:space="preserve">Criticality </w:t>
      </w:r>
      <w:r w:rsidR="00467BB0">
        <w:t xml:space="preserve">Assessment </w:t>
      </w:r>
      <w:sdt>
        <w:sdtPr>
          <w:id w:val="1243986226"/>
          <w:citation/>
        </w:sdtPr>
        <w:sdtEndPr/>
        <w:sdtContent>
          <w:r w:rsidR="006C214E">
            <w:fldChar w:fldCharType="begin"/>
          </w:r>
          <w:r w:rsidR="006C214E">
            <w:instrText xml:space="preserve"> CITATION ar01221 \l 2057 </w:instrText>
          </w:r>
          <w:r w:rsidR="006C214E">
            <w:fldChar w:fldCharType="separate"/>
          </w:r>
          <w:r w:rsidR="008F6238" w:rsidRPr="008F6238">
            <w:rPr>
              <w:noProof/>
            </w:rPr>
            <w:t>[5]</w:t>
          </w:r>
          <w:r w:rsidR="006C214E">
            <w:fldChar w:fldCharType="end"/>
          </w:r>
        </w:sdtContent>
      </w:sdt>
      <w:r w:rsidR="00E029B2">
        <w:t xml:space="preserve"> </w:t>
      </w:r>
      <w:bookmarkEnd w:id="10"/>
    </w:p>
    <w:p w14:paraId="04B0BC30" w14:textId="0528E611" w:rsidR="00467BB0" w:rsidRDefault="00B24074" w:rsidP="00467BB0">
      <w:pPr>
        <w:pStyle w:val="NumList1"/>
      </w:pPr>
      <w:r w:rsidRPr="00B24074">
        <w:t>A proportionate and targeted ONR criticality assessment has been undertaken to ensure that the TN 28 VT transport package meets the requirements of SSR-6 with respect to criticality safety</w:t>
      </w:r>
      <w:r>
        <w:t>.</w:t>
      </w:r>
      <w:r w:rsidR="007C1733">
        <w:t xml:space="preserve"> This </w:t>
      </w:r>
      <w:r w:rsidR="00E549CB">
        <w:t xml:space="preserve">assessment scope takes account of the fact that </w:t>
      </w:r>
      <w:r w:rsidR="00892EDF" w:rsidRPr="002D72F6">
        <w:t>a comprehensive criticality assessment was undertaken</w:t>
      </w:r>
      <w:r w:rsidR="00892EDF">
        <w:t xml:space="preserve"> for </w:t>
      </w:r>
      <w:r w:rsidR="00892EDF" w:rsidRPr="002D72F6">
        <w:t>the 2020 UK validation</w:t>
      </w:r>
      <w:r w:rsidR="006408BE">
        <w:t>, and that t</w:t>
      </w:r>
      <w:r w:rsidR="006408BE" w:rsidRPr="002D72F6">
        <w:t>here have been no modifications to the design of the package since then that require consideration from a criticality perspective</w:t>
      </w:r>
      <w:r w:rsidR="00656D31">
        <w:t>.</w:t>
      </w:r>
    </w:p>
    <w:p w14:paraId="33ACD796" w14:textId="0F00C6AE" w:rsidR="00B24074" w:rsidRDefault="004C66DE" w:rsidP="00467BB0">
      <w:pPr>
        <w:pStyle w:val="NumList1"/>
      </w:pPr>
      <w:r>
        <w:t>The ONR</w:t>
      </w:r>
      <w:r w:rsidRPr="004C66DE">
        <w:t xml:space="preserve"> criticality safety </w:t>
      </w:r>
      <w:r w:rsidR="00DA2C03">
        <w:t xml:space="preserve">assessor has </w:t>
      </w:r>
      <w:r w:rsidRPr="004C66DE">
        <w:t>judge</w:t>
      </w:r>
      <w:r w:rsidR="00DA2C03">
        <w:t>d that</w:t>
      </w:r>
      <w:r w:rsidRPr="004C66DE">
        <w:t xml:space="preserve"> the applicant has adequately demonstrated criticality safety of the package, and </w:t>
      </w:r>
      <w:r w:rsidR="00B172F6">
        <w:t xml:space="preserve">has </w:t>
      </w:r>
      <w:r w:rsidRPr="004C66DE">
        <w:t>therefore recommend</w:t>
      </w:r>
      <w:r w:rsidR="00B172F6">
        <w:t>ed</w:t>
      </w:r>
      <w:r w:rsidRPr="004C66DE">
        <w:t xml:space="preserve"> that validation of the package be approved for carriage in the UK by road, rail and sea, in accordance with the specifications set out in the applicant’s submission</w:t>
      </w:r>
      <w:r w:rsidR="007948E8">
        <w:t>.</w:t>
      </w:r>
    </w:p>
    <w:p w14:paraId="55D24EA9" w14:textId="5006E377" w:rsidR="00467BB0" w:rsidRPr="0038766B" w:rsidRDefault="00B10E40" w:rsidP="00467BB0">
      <w:pPr>
        <w:pStyle w:val="Heading2"/>
      </w:pPr>
      <w:bookmarkStart w:id="11" w:name="_Toc196929752"/>
      <w:r>
        <w:lastRenderedPageBreak/>
        <w:t xml:space="preserve">Shielding </w:t>
      </w:r>
      <w:r w:rsidR="00467BB0">
        <w:t xml:space="preserve">Assessment </w:t>
      </w:r>
      <w:sdt>
        <w:sdtPr>
          <w:id w:val="1134761517"/>
          <w:citation/>
        </w:sdtPr>
        <w:sdtEndPr/>
        <w:sdtContent>
          <w:r w:rsidR="0068157D">
            <w:fldChar w:fldCharType="begin"/>
          </w:r>
          <w:r w:rsidR="0068157D">
            <w:instrText xml:space="preserve"> CITATION ar01230 \l 2057 </w:instrText>
          </w:r>
          <w:r w:rsidR="0068157D">
            <w:fldChar w:fldCharType="separate"/>
          </w:r>
          <w:r w:rsidR="008F6238" w:rsidRPr="008F6238">
            <w:rPr>
              <w:noProof/>
            </w:rPr>
            <w:t>[6]</w:t>
          </w:r>
          <w:r w:rsidR="0068157D">
            <w:fldChar w:fldCharType="end"/>
          </w:r>
        </w:sdtContent>
      </w:sdt>
      <w:r w:rsidR="00152AA6">
        <w:t xml:space="preserve"> </w:t>
      </w:r>
      <w:bookmarkEnd w:id="11"/>
    </w:p>
    <w:p w14:paraId="27B68584" w14:textId="23E44184" w:rsidR="00A82FD7" w:rsidRDefault="00A82FD7" w:rsidP="00467BB0">
      <w:pPr>
        <w:pStyle w:val="NumList1"/>
      </w:pPr>
      <w:r>
        <w:t>The applicant</w:t>
      </w:r>
      <w:r w:rsidR="00E93150">
        <w:t>, in its application letter</w:t>
      </w:r>
      <w:r w:rsidR="005639FB">
        <w:t xml:space="preserve"> </w:t>
      </w:r>
      <w:sdt>
        <w:sdtPr>
          <w:id w:val="-218902427"/>
          <w:citation/>
        </w:sdtPr>
        <w:sdtEndPr/>
        <w:sdtContent>
          <w:r w:rsidR="00F42B7F">
            <w:fldChar w:fldCharType="begin"/>
          </w:r>
          <w:r w:rsidR="00F42B7F">
            <w:instrText xml:space="preserve"> CITATION app_let1 \l 2057 </w:instrText>
          </w:r>
          <w:r w:rsidR="00F42B7F">
            <w:fldChar w:fldCharType="separate"/>
          </w:r>
          <w:r w:rsidR="008F6238" w:rsidRPr="008F6238">
            <w:rPr>
              <w:noProof/>
            </w:rPr>
            <w:t>[1]</w:t>
          </w:r>
          <w:r w:rsidR="00F42B7F">
            <w:fldChar w:fldCharType="end"/>
          </w:r>
        </w:sdtContent>
      </w:sdt>
      <w:r w:rsidR="00F42B7F">
        <w:t xml:space="preserve"> </w:t>
      </w:r>
      <w:r w:rsidR="00B00032">
        <w:t xml:space="preserve">provided a list of changes it has made to the </w:t>
      </w:r>
      <w:r w:rsidR="00643837">
        <w:t xml:space="preserve">package design justification since the 2020 approval. </w:t>
      </w:r>
    </w:p>
    <w:p w14:paraId="4CBEE397" w14:textId="53424C6A" w:rsidR="00F6257F" w:rsidRDefault="006C2702" w:rsidP="00467BB0">
      <w:pPr>
        <w:pStyle w:val="NumList1"/>
      </w:pPr>
      <w:r>
        <w:t>In consultation with the</w:t>
      </w:r>
      <w:r w:rsidR="004525FD">
        <w:t xml:space="preserve"> ONR</w:t>
      </w:r>
      <w:r>
        <w:t xml:space="preserve"> </w:t>
      </w:r>
      <w:r w:rsidR="004525FD">
        <w:t xml:space="preserve">project inspector and engineering specialist assessor, the </w:t>
      </w:r>
      <w:r w:rsidR="00801611">
        <w:t>shielding assessor judged that</w:t>
      </w:r>
      <w:r w:rsidR="00201FCB">
        <w:t>, of all the changes listed,</w:t>
      </w:r>
      <w:r w:rsidR="00801611">
        <w:t xml:space="preserve"> </w:t>
      </w:r>
      <w:r w:rsidR="00201FCB">
        <w:t xml:space="preserve">only </w:t>
      </w:r>
      <w:r w:rsidR="00801611">
        <w:t xml:space="preserve">the </w:t>
      </w:r>
      <w:r w:rsidR="00201FCB">
        <w:t xml:space="preserve">one involving </w:t>
      </w:r>
      <w:r w:rsidR="00DC1F9B">
        <w:t xml:space="preserve">the change to the dimensions of the orifice plug gasket </w:t>
      </w:r>
      <w:r w:rsidR="006556E4">
        <w:t xml:space="preserve">could have an effect on the package shielding </w:t>
      </w:r>
      <w:r w:rsidR="009D337D">
        <w:t xml:space="preserve">dose rate </w:t>
      </w:r>
      <w:r w:rsidR="006556E4">
        <w:t xml:space="preserve">performance. </w:t>
      </w:r>
      <w:r w:rsidR="00B836DA">
        <w:t>The shielding assessment has therefore focused on this change</w:t>
      </w:r>
      <w:r w:rsidR="00F6257F">
        <w:t>.</w:t>
      </w:r>
    </w:p>
    <w:p w14:paraId="7BAAEEB8" w14:textId="77777777" w:rsidR="00AD6882" w:rsidRDefault="00873D0E" w:rsidP="00467BB0">
      <w:pPr>
        <w:pStyle w:val="NumList1"/>
      </w:pPr>
      <w:r>
        <w:t>Furthermore, the engineering specialist assessor</w:t>
      </w:r>
      <w:r w:rsidRPr="00D93F81">
        <w:t xml:space="preserve"> </w:t>
      </w:r>
      <w:r>
        <w:t xml:space="preserve">could </w:t>
      </w:r>
      <w:r w:rsidR="00D93F81" w:rsidRPr="00D93F81">
        <w:t>not envisage how th</w:t>
      </w:r>
      <w:r w:rsidR="009C6ED3">
        <w:t>e</w:t>
      </w:r>
      <w:r w:rsidR="00D93F81" w:rsidRPr="00D93F81">
        <w:t xml:space="preserve"> </w:t>
      </w:r>
      <w:r w:rsidR="009C6ED3">
        <w:t>small</w:t>
      </w:r>
      <w:r w:rsidR="00D93F81" w:rsidRPr="00D93F81">
        <w:t xml:space="preserve"> change in the dimension of the </w:t>
      </w:r>
      <w:r w:rsidR="00717BD0">
        <w:t>gasket</w:t>
      </w:r>
      <w:r w:rsidR="00D93F81" w:rsidRPr="00D93F81">
        <w:t xml:space="preserve"> </w:t>
      </w:r>
      <w:r w:rsidR="00717BD0">
        <w:t>would</w:t>
      </w:r>
      <w:r w:rsidR="00D93F81" w:rsidRPr="00D93F81">
        <w:t xml:space="preserve"> have any effect on the shielding performance of the package</w:t>
      </w:r>
      <w:r w:rsidR="00EA34FD">
        <w:t>.</w:t>
      </w:r>
      <w:r w:rsidR="00B925F1">
        <w:t xml:space="preserve"> </w:t>
      </w:r>
    </w:p>
    <w:p w14:paraId="5033F665" w14:textId="42A429BF" w:rsidR="00AD6882" w:rsidRDefault="00B925F1" w:rsidP="00467BB0">
      <w:pPr>
        <w:pStyle w:val="NumList1"/>
      </w:pPr>
      <w:r>
        <w:t>Also, the shi</w:t>
      </w:r>
      <w:r w:rsidR="00AD6882">
        <w:t>elding assessor:</w:t>
      </w:r>
    </w:p>
    <w:p w14:paraId="78D50591" w14:textId="2C63816B" w:rsidR="006C2702" w:rsidRDefault="007A3DEE" w:rsidP="009F0194">
      <w:pPr>
        <w:pStyle w:val="NumList2"/>
        <w:numPr>
          <w:ilvl w:val="0"/>
          <w:numId w:val="27"/>
        </w:numPr>
      </w:pPr>
      <w:r>
        <w:t>Noted that, f</w:t>
      </w:r>
      <w:r w:rsidR="0085422D">
        <w:t>or all conditions of transport, t</w:t>
      </w:r>
      <w:r w:rsidR="00F75130" w:rsidRPr="00F75130">
        <w:t xml:space="preserve">here </w:t>
      </w:r>
      <w:r w:rsidR="00F75130">
        <w:t>w</w:t>
      </w:r>
      <w:r w:rsidR="00FE68B8">
        <w:t>ere</w:t>
      </w:r>
      <w:r w:rsidR="00F75130" w:rsidRPr="00F75130">
        <w:t xml:space="preserve"> significant safety margin</w:t>
      </w:r>
      <w:r w:rsidR="00FE68B8">
        <w:t>s</w:t>
      </w:r>
      <w:r w:rsidR="00F75130" w:rsidRPr="00F75130">
        <w:t xml:space="preserve"> between</w:t>
      </w:r>
      <w:r w:rsidR="00B843FE">
        <w:t xml:space="preserve"> the</w:t>
      </w:r>
      <w:r w:rsidR="00F75130" w:rsidRPr="00F75130">
        <w:t xml:space="preserve"> maximum package dose rates and the regulatory dose-limits limits for the respective conditions of transport</w:t>
      </w:r>
      <w:r w:rsidR="00F86E97">
        <w:t>.</w:t>
      </w:r>
    </w:p>
    <w:p w14:paraId="045D7EEB" w14:textId="0BE56766" w:rsidR="00F86E97" w:rsidRDefault="007A3DEE" w:rsidP="009F0194">
      <w:pPr>
        <w:pStyle w:val="NumList2"/>
        <w:numPr>
          <w:ilvl w:val="0"/>
          <w:numId w:val="27"/>
        </w:numPr>
      </w:pPr>
      <w:r>
        <w:t>Noted that</w:t>
      </w:r>
      <w:r w:rsidR="00DF6720">
        <w:t xml:space="preserve"> t</w:t>
      </w:r>
      <w:r w:rsidR="00671D9B">
        <w:t>he 2020 French and GB approvals were issued</w:t>
      </w:r>
      <w:r w:rsidR="005B69FE">
        <w:t xml:space="preserve"> against the 2012 edition of the </w:t>
      </w:r>
      <w:r w:rsidR="00E21546">
        <w:t xml:space="preserve">SSR-6 </w:t>
      </w:r>
      <w:r w:rsidR="005B69FE">
        <w:t>transport regulations</w:t>
      </w:r>
      <w:r w:rsidR="008D5650">
        <w:t xml:space="preserve"> </w:t>
      </w:r>
      <w:sdt>
        <w:sdtPr>
          <w:id w:val="394241747"/>
          <w:citation/>
        </w:sdtPr>
        <w:sdtEndPr/>
        <w:sdtContent>
          <w:r w:rsidR="008D5650">
            <w:fldChar w:fldCharType="begin"/>
          </w:r>
          <w:r w:rsidR="008D5650">
            <w:instrText xml:space="preserve"> CITATION ssr6_2012 \l 2057 </w:instrText>
          </w:r>
          <w:r w:rsidR="008D5650">
            <w:fldChar w:fldCharType="separate"/>
          </w:r>
          <w:r w:rsidR="008F6238" w:rsidRPr="008F6238">
            <w:rPr>
              <w:noProof/>
            </w:rPr>
            <w:t>[4]</w:t>
          </w:r>
          <w:r w:rsidR="008D5650">
            <w:fldChar w:fldCharType="end"/>
          </w:r>
        </w:sdtContent>
      </w:sdt>
      <w:r w:rsidR="005B69FE">
        <w:t xml:space="preserve">, whereas the current </w:t>
      </w:r>
      <w:r w:rsidR="00130DA3">
        <w:t xml:space="preserve">GB </w:t>
      </w:r>
      <w:r w:rsidR="005B69FE">
        <w:t>app</w:t>
      </w:r>
      <w:r w:rsidR="00130DA3">
        <w:t>roval was</w:t>
      </w:r>
      <w:r w:rsidR="003E56CD">
        <w:t xml:space="preserve"> </w:t>
      </w:r>
      <w:r w:rsidR="00130DA3">
        <w:t>to be issued against the 20</w:t>
      </w:r>
      <w:r w:rsidR="003E56CD">
        <w:t>1</w:t>
      </w:r>
      <w:r w:rsidR="00130DA3">
        <w:t xml:space="preserve">8 </w:t>
      </w:r>
      <w:r w:rsidR="003E56CD">
        <w:t>edition</w:t>
      </w:r>
      <w:r w:rsidR="008D5650">
        <w:t xml:space="preserve"> </w:t>
      </w:r>
      <w:sdt>
        <w:sdtPr>
          <w:id w:val="503167603"/>
          <w:citation/>
        </w:sdtPr>
        <w:sdtEndPr/>
        <w:sdtContent>
          <w:r w:rsidR="008D5650">
            <w:fldChar w:fldCharType="begin"/>
          </w:r>
          <w:r w:rsidR="008D5650">
            <w:instrText xml:space="preserve"> CITATION SSR6_2018 \l 2057 </w:instrText>
          </w:r>
          <w:r w:rsidR="008D5650">
            <w:fldChar w:fldCharType="separate"/>
          </w:r>
          <w:r w:rsidR="008F6238" w:rsidRPr="008F6238">
            <w:rPr>
              <w:noProof/>
            </w:rPr>
            <w:t>[3]</w:t>
          </w:r>
          <w:r w:rsidR="008D5650">
            <w:fldChar w:fldCharType="end"/>
          </w:r>
        </w:sdtContent>
      </w:sdt>
      <w:r w:rsidR="006454A8">
        <w:t xml:space="preserve">; however the assessor </w:t>
      </w:r>
      <w:r w:rsidR="005D787B" w:rsidRPr="005D787B">
        <w:t>confirmed</w:t>
      </w:r>
      <w:r w:rsidR="006454A8">
        <w:t>,</w:t>
      </w:r>
      <w:r w:rsidR="005D787B" w:rsidRPr="005D787B">
        <w:t xml:space="preserve"> from a package design shielding and dose rate perspective</w:t>
      </w:r>
      <w:r w:rsidR="006454A8">
        <w:t>,</w:t>
      </w:r>
      <w:r w:rsidR="005D787B" w:rsidRPr="005D787B">
        <w:t xml:space="preserve"> that no additional regulatory requirements needed to be met for the package design to be compliant with </w:t>
      </w:r>
      <w:r w:rsidR="00BF58C2">
        <w:t xml:space="preserve">the 2018 edition of </w:t>
      </w:r>
      <w:r w:rsidR="005D787B" w:rsidRPr="005D787B">
        <w:t>SSR-6</w:t>
      </w:r>
      <w:r w:rsidR="00BF58C2">
        <w:t>.</w:t>
      </w:r>
    </w:p>
    <w:p w14:paraId="0081ED32" w14:textId="41C3EFF9" w:rsidR="007E733D" w:rsidRDefault="00DF6720" w:rsidP="009F0194">
      <w:pPr>
        <w:pStyle w:val="NumList2"/>
        <w:numPr>
          <w:ilvl w:val="0"/>
          <w:numId w:val="27"/>
        </w:numPr>
      </w:pPr>
      <w:r>
        <w:t>R</w:t>
      </w:r>
      <w:r w:rsidR="000511CB" w:rsidRPr="000511CB">
        <w:t xml:space="preserve">eviewed the assessment </w:t>
      </w:r>
      <w:r w:rsidR="0051628D">
        <w:t>work underpinning the 2020 GB approval</w:t>
      </w:r>
      <w:r w:rsidR="00D34243">
        <w:t xml:space="preserve"> and </w:t>
      </w:r>
      <w:r w:rsidR="000511CB" w:rsidRPr="000511CB">
        <w:t xml:space="preserve">confirmed that there were no </w:t>
      </w:r>
      <w:r w:rsidR="00097DCC">
        <w:t xml:space="preserve">recommendations for any </w:t>
      </w:r>
      <w:r w:rsidR="000511CB" w:rsidRPr="000511CB">
        <w:t>additional regulatory work</w:t>
      </w:r>
      <w:r w:rsidR="0070209D">
        <w:t xml:space="preserve"> to </w:t>
      </w:r>
      <w:r w:rsidR="008B3046">
        <w:t xml:space="preserve">be </w:t>
      </w:r>
      <w:r w:rsidR="0070209D">
        <w:t>follow</w:t>
      </w:r>
      <w:r w:rsidR="008B3046">
        <w:t>ed</w:t>
      </w:r>
      <w:r w:rsidR="0070209D">
        <w:t xml:space="preserve"> up</w:t>
      </w:r>
      <w:r w:rsidR="001F6688">
        <w:t xml:space="preserve"> </w:t>
      </w:r>
      <w:r w:rsidR="008B3046">
        <w:t>in</w:t>
      </w:r>
      <w:r w:rsidR="001F6688">
        <w:t xml:space="preserve"> the current </w:t>
      </w:r>
      <w:r w:rsidR="006E25FE" w:rsidRPr="000511CB">
        <w:t xml:space="preserve">shielding and dose rate </w:t>
      </w:r>
      <w:r w:rsidR="006E25FE">
        <w:t>assessment.</w:t>
      </w:r>
    </w:p>
    <w:p w14:paraId="35A4515F" w14:textId="77218EE0" w:rsidR="006A4BCD" w:rsidRDefault="00F132CE" w:rsidP="00467BB0">
      <w:pPr>
        <w:pStyle w:val="NumList1"/>
      </w:pPr>
      <w:r>
        <w:t xml:space="preserve">The </w:t>
      </w:r>
      <w:r w:rsidR="008B2D77">
        <w:t xml:space="preserve">ONR </w:t>
      </w:r>
      <w:r>
        <w:t xml:space="preserve">assessor concluded that </w:t>
      </w:r>
      <w:r w:rsidR="00320D40" w:rsidRPr="00320D40">
        <w:t>the change in dimension</w:t>
      </w:r>
      <w:r w:rsidR="00320D40">
        <w:t>s</w:t>
      </w:r>
      <w:r w:rsidR="00320D40" w:rsidRPr="00320D40">
        <w:t xml:space="preserve"> of the </w:t>
      </w:r>
      <w:r w:rsidR="00320D40">
        <w:t>or</w:t>
      </w:r>
      <w:r w:rsidR="00320D40" w:rsidRPr="00320D40">
        <w:t xml:space="preserve">ifice </w:t>
      </w:r>
      <w:r w:rsidR="006A4BCD">
        <w:t>p</w:t>
      </w:r>
      <w:r w:rsidR="00320D40" w:rsidRPr="00320D40">
        <w:t xml:space="preserve">lug </w:t>
      </w:r>
      <w:r w:rsidR="006A4BCD">
        <w:t>g</w:t>
      </w:r>
      <w:r w:rsidR="00320D40" w:rsidRPr="00320D40">
        <w:t>asket w</w:t>
      </w:r>
      <w:r w:rsidR="006A4BCD">
        <w:t>ould</w:t>
      </w:r>
      <w:r w:rsidR="00320D40" w:rsidRPr="00320D40">
        <w:t xml:space="preserve"> have no effect on the package shielding and dose rates for all conditions of transport</w:t>
      </w:r>
      <w:r w:rsidR="006A4BCD">
        <w:t>.</w:t>
      </w:r>
    </w:p>
    <w:p w14:paraId="3E42E341" w14:textId="6F06DB70" w:rsidR="008B2D77" w:rsidRDefault="00153B42" w:rsidP="00467BB0">
      <w:pPr>
        <w:pStyle w:val="NumList1"/>
      </w:pPr>
      <w:r>
        <w:t>From</w:t>
      </w:r>
      <w:r w:rsidR="00F6035F">
        <w:t xml:space="preserve"> this</w:t>
      </w:r>
      <w:r w:rsidR="008B2D77" w:rsidRPr="008B2D77">
        <w:t xml:space="preserve"> assessment</w:t>
      </w:r>
      <w:r>
        <w:t xml:space="preserve">, the ONR assessor </w:t>
      </w:r>
      <w:r w:rsidR="008B2D77" w:rsidRPr="008B2D77">
        <w:t>consider</w:t>
      </w:r>
      <w:r w:rsidR="009A12D4">
        <w:t>ed</w:t>
      </w:r>
      <w:r w:rsidR="008B2D77" w:rsidRPr="008B2D77">
        <w:t xml:space="preserve"> the package design to be compliant with </w:t>
      </w:r>
      <w:r w:rsidR="009A12D4">
        <w:t>the ap</w:t>
      </w:r>
      <w:r w:rsidR="003E1B4A">
        <w:t>plicable transport regulations</w:t>
      </w:r>
      <w:r w:rsidR="008B2D77" w:rsidRPr="008B2D77">
        <w:t xml:space="preserve"> from a shielding and dose rate perspective</w:t>
      </w:r>
      <w:r w:rsidR="007F0DE9">
        <w:t xml:space="preserve">, and has therefore </w:t>
      </w:r>
      <w:r w:rsidR="008B2D77" w:rsidRPr="008B2D77">
        <w:t>recommend</w:t>
      </w:r>
      <w:r w:rsidR="00EF7960">
        <w:t>ed</w:t>
      </w:r>
      <w:r w:rsidR="008B2D77" w:rsidRPr="008B2D77">
        <w:t xml:space="preserve"> that ONR validate the French CoA F/323/B(M)F-96T to transport vitrified residues via the issue of GB/5127/B(M)F (Rev.1)</w:t>
      </w:r>
      <w:r w:rsidR="00A913FB">
        <w:t>.</w:t>
      </w:r>
    </w:p>
    <w:p w14:paraId="59A5C587" w14:textId="342B06FA" w:rsidR="0038766B" w:rsidRPr="0038766B" w:rsidRDefault="000F617C" w:rsidP="00410423">
      <w:pPr>
        <w:pStyle w:val="Heading1"/>
      </w:pPr>
      <w:bookmarkStart w:id="12" w:name="_Toc196929753"/>
      <w:r>
        <w:t xml:space="preserve">Matters </w:t>
      </w:r>
      <w:r w:rsidR="00385E75">
        <w:t xml:space="preserve">arising </w:t>
      </w:r>
      <w:r>
        <w:t>from ONR</w:t>
      </w:r>
      <w:r w:rsidR="00385E75">
        <w:t>’</w:t>
      </w:r>
      <w:r>
        <w:t xml:space="preserve">s </w:t>
      </w:r>
      <w:r w:rsidR="00385E75">
        <w:t>work</w:t>
      </w:r>
      <w:bookmarkEnd w:id="12"/>
    </w:p>
    <w:p w14:paraId="4797C13B" w14:textId="0F6BB0C5" w:rsidR="0038766B" w:rsidRDefault="0038766B" w:rsidP="00AC2E98">
      <w:pPr>
        <w:pStyle w:val="NumList1"/>
      </w:pPr>
      <w:r w:rsidRPr="0038766B">
        <w:t>The matters arising from the work carried out by ONR specialist</w:t>
      </w:r>
      <w:r w:rsidR="00065677">
        <w:t>s</w:t>
      </w:r>
      <w:r w:rsidRPr="0038766B">
        <w:t xml:space="preserve"> are summarised as follows</w:t>
      </w:r>
      <w:r w:rsidR="000F617C">
        <w:t>:</w:t>
      </w:r>
    </w:p>
    <w:p w14:paraId="627ADAD5" w14:textId="22AA266B" w:rsidR="001E0A12" w:rsidRDefault="001E0A12" w:rsidP="000F617C">
      <w:pPr>
        <w:pStyle w:val="Bulletlist1"/>
      </w:pPr>
      <w:r w:rsidRPr="001E0A12">
        <w:lastRenderedPageBreak/>
        <w:t xml:space="preserve">The </w:t>
      </w:r>
      <w:r w:rsidR="00630C9C">
        <w:t xml:space="preserve">criticality assessor has recommended that the </w:t>
      </w:r>
      <w:r w:rsidRPr="001E0A12">
        <w:t xml:space="preserve">applicant, before any future renewals with ONR, should update/append </w:t>
      </w:r>
      <w:r w:rsidR="00C4146D">
        <w:t>its</w:t>
      </w:r>
      <w:r w:rsidRPr="001E0A12">
        <w:t xml:space="preserve"> safety documentation to include a justification that the macroscopic and microscopic effects of temperature within the IAEA range will have a negligible effect on the k-eff of the vitrified waste contents (1-6)</w:t>
      </w:r>
      <w:r w:rsidR="00826BFA">
        <w:t>.</w:t>
      </w:r>
    </w:p>
    <w:p w14:paraId="4F76165F" w14:textId="48749CD3" w:rsidR="00B01FC1" w:rsidRDefault="008F5C42" w:rsidP="00255A5B">
      <w:pPr>
        <w:pStyle w:val="NumList1"/>
      </w:pPr>
      <w:r>
        <w:t xml:space="preserve">This will be addressed </w:t>
      </w:r>
      <w:r w:rsidR="00015D5F">
        <w:t>as a Level 4 regulatory issue</w:t>
      </w:r>
      <w:r w:rsidR="00CC2E75">
        <w:t>, which the applicant will be required to have addressed before the next re</w:t>
      </w:r>
      <w:r w:rsidR="00990C1E">
        <w:t>newal application.</w:t>
      </w:r>
    </w:p>
    <w:p w14:paraId="669047B6" w14:textId="77777777" w:rsidR="00777BCE" w:rsidRDefault="00777BCE" w:rsidP="00410423">
      <w:pPr>
        <w:pStyle w:val="Heading1"/>
      </w:pPr>
      <w:bookmarkStart w:id="13" w:name="_Toc196929754"/>
      <w:r>
        <w:t>Conclusions</w:t>
      </w:r>
      <w:bookmarkEnd w:id="13"/>
    </w:p>
    <w:p w14:paraId="2097B746" w14:textId="2E6A5438" w:rsidR="00867318" w:rsidRDefault="00867318" w:rsidP="00867318">
      <w:pPr>
        <w:pStyle w:val="NumList1"/>
      </w:pPr>
      <w:r w:rsidRPr="00867318">
        <w:t xml:space="preserve">Based on the work carried out by ONR, I consider </w:t>
      </w:r>
      <w:r w:rsidR="00C14431" w:rsidRPr="00C14431">
        <w:t xml:space="preserve">that the safety submission from the applicant </w:t>
      </w:r>
      <w:r w:rsidR="00C14431">
        <w:t>to be</w:t>
      </w:r>
      <w:r w:rsidR="00C14431" w:rsidRPr="00C14431">
        <w:t xml:space="preserve"> adequate </w:t>
      </w:r>
      <w:r w:rsidR="00C14431">
        <w:t>and that</w:t>
      </w:r>
      <w:r w:rsidR="005549EC">
        <w:t xml:space="preserve"> </w:t>
      </w:r>
      <w:r w:rsidRPr="00867318">
        <w:t>the package design to be compliant with the applicable transport regulations</w:t>
      </w:r>
      <w:r>
        <w:t>.</w:t>
      </w:r>
    </w:p>
    <w:p w14:paraId="3AD06306" w14:textId="16D2DEFB" w:rsidR="0038766B" w:rsidRPr="0038766B" w:rsidRDefault="00777BCE" w:rsidP="00410423">
      <w:pPr>
        <w:pStyle w:val="Heading1"/>
      </w:pPr>
      <w:bookmarkStart w:id="14" w:name="_Toc196929755"/>
      <w:r>
        <w:t>Recommendations</w:t>
      </w:r>
      <w:bookmarkEnd w:id="14"/>
    </w:p>
    <w:p w14:paraId="2C1A59FC" w14:textId="12366818" w:rsidR="00780D5D" w:rsidRDefault="0038766B" w:rsidP="00AC2E98">
      <w:pPr>
        <w:pStyle w:val="NumList1"/>
      </w:pPr>
      <w:r w:rsidRPr="0038766B">
        <w:t xml:space="preserve">I recommend that </w:t>
      </w:r>
      <w:r w:rsidR="00050ECA" w:rsidRPr="00050ECA">
        <w:t>that</w:t>
      </w:r>
      <w:r w:rsidR="005B1FCD">
        <w:t xml:space="preserve"> </w:t>
      </w:r>
      <w:r w:rsidR="00050ECA" w:rsidRPr="00050ECA">
        <w:t xml:space="preserve">ONR </w:t>
      </w:r>
      <w:r w:rsidR="00F956E2" w:rsidRPr="00F956E2">
        <w:t xml:space="preserve"> </w:t>
      </w:r>
      <w:r w:rsidR="00F956E2">
        <w:t>TCA Head of Regulations</w:t>
      </w:r>
      <w:r w:rsidR="00F956E2" w:rsidRPr="00050ECA">
        <w:t xml:space="preserve"> </w:t>
      </w:r>
      <w:r w:rsidR="00050ECA" w:rsidRPr="00050ECA">
        <w:t>validate</w:t>
      </w:r>
      <w:r w:rsidR="00131B6C">
        <w:t>s</w:t>
      </w:r>
      <w:r w:rsidR="00050ECA" w:rsidRPr="00050ECA">
        <w:t xml:space="preserve"> the French CoA F/323/B(M)F-96T</w:t>
      </w:r>
      <w:r w:rsidR="00A24EFE">
        <w:t>(</w:t>
      </w:r>
      <w:proofErr w:type="spellStart"/>
      <w:r w:rsidR="00A24EFE">
        <w:t>Jv</w:t>
      </w:r>
      <w:proofErr w:type="spellEnd"/>
      <w:r w:rsidR="00A24EFE">
        <w:t>)</w:t>
      </w:r>
      <w:r w:rsidR="00050ECA" w:rsidRPr="00050ECA">
        <w:t xml:space="preserve"> to transport vitrified residues via the issue of GB/5127/B(M)F (Rev.1)</w:t>
      </w:r>
      <w:r w:rsidR="00826A6B">
        <w:t>.</w:t>
      </w:r>
      <w:r w:rsidR="00F7357D">
        <w:t xml:space="preserve"> </w:t>
      </w:r>
    </w:p>
    <w:p w14:paraId="6773BBE3" w14:textId="66D0999E" w:rsidR="0038766B" w:rsidRPr="0038766B" w:rsidRDefault="00F7357D" w:rsidP="00AC2E98">
      <w:pPr>
        <w:pStyle w:val="NumList1"/>
      </w:pPr>
      <w:bookmarkStart w:id="15" w:name="_Hlk196929084"/>
      <w:r>
        <w:t xml:space="preserve">It should be noted that </w:t>
      </w:r>
      <w:r w:rsidR="004F7B4E">
        <w:t xml:space="preserve">this </w:t>
      </w:r>
      <w:r w:rsidR="00EF52CA">
        <w:t xml:space="preserve">GB </w:t>
      </w:r>
      <w:r w:rsidR="00780D5D">
        <w:t xml:space="preserve">validation </w:t>
      </w:r>
      <w:r w:rsidR="00EF52CA">
        <w:t>approval is only for the package design</w:t>
      </w:r>
      <w:r w:rsidR="00780D5D">
        <w:t xml:space="preserve"> aspect of the French CoA</w:t>
      </w:r>
      <w:r w:rsidR="00F743AE">
        <w:t xml:space="preserve">, and that a </w:t>
      </w:r>
      <w:r w:rsidR="00592059">
        <w:t xml:space="preserve">consignor intending to use this package will need </w:t>
      </w:r>
      <w:r w:rsidR="00830F53">
        <w:t xml:space="preserve">submit a </w:t>
      </w:r>
      <w:r w:rsidR="00F743AE">
        <w:t xml:space="preserve">separate </w:t>
      </w:r>
      <w:r w:rsidR="004F7B4E">
        <w:t xml:space="preserve">application for </w:t>
      </w:r>
      <w:r w:rsidR="00C60B53">
        <w:t>shipment</w:t>
      </w:r>
      <w:r w:rsidR="002A2072">
        <w:t xml:space="preserve"> </w:t>
      </w:r>
      <w:r w:rsidR="003D4ACE">
        <w:t xml:space="preserve">approval </w:t>
      </w:r>
      <w:r w:rsidR="002A2072">
        <w:t>within GB</w:t>
      </w:r>
      <w:r w:rsidR="00592059">
        <w:t>.</w:t>
      </w:r>
      <w:bookmarkEnd w:id="15"/>
    </w:p>
    <w:bookmarkEnd w:id="6"/>
    <w:p w14:paraId="1C745C5D" w14:textId="77777777" w:rsidR="0059276A" w:rsidRDefault="0059276A" w:rsidP="0059276A">
      <w:pPr>
        <w:pStyle w:val="NumList1"/>
        <w:numPr>
          <w:ilvl w:val="0"/>
          <w:numId w:val="0"/>
        </w:numPr>
        <w:ind w:left="851" w:hanging="851"/>
      </w:pPr>
    </w:p>
    <w:p w14:paraId="7A972664" w14:textId="7E564C13" w:rsidR="00715849" w:rsidRDefault="00715849" w:rsidP="0059276A">
      <w:pPr>
        <w:pStyle w:val="NumList1"/>
        <w:numPr>
          <w:ilvl w:val="0"/>
          <w:numId w:val="0"/>
        </w:numPr>
        <w:ind w:left="851" w:hanging="851"/>
        <w:sectPr w:rsidR="00715849" w:rsidSect="00E72E4A">
          <w:pgSz w:w="11906" w:h="16838" w:code="9"/>
          <w:pgMar w:top="1440" w:right="1440" w:bottom="1440" w:left="1440" w:header="397" w:footer="397" w:gutter="0"/>
          <w:cols w:space="312"/>
          <w:docGrid w:linePitch="360"/>
        </w:sectPr>
      </w:pPr>
    </w:p>
    <w:bookmarkStart w:id="16" w:name="_Toc196929756"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6"/>
        </w:p>
        <w:sdt>
          <w:sdtPr>
            <w:id w:val="-573587230"/>
            <w:bibliography/>
          </w:sdtPr>
          <w:sdtEndPr/>
          <w:sdtContent>
            <w:p w14:paraId="3A572E96" w14:textId="77777777" w:rsidR="008F6238"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8F6238" w14:paraId="48304CB9" w14:textId="77777777">
                <w:trPr>
                  <w:divId w:val="509107241"/>
                  <w:tblCellSpacing w:w="15" w:type="dxa"/>
                </w:trPr>
                <w:tc>
                  <w:tcPr>
                    <w:tcW w:w="50" w:type="pct"/>
                    <w:hideMark/>
                  </w:tcPr>
                  <w:p w14:paraId="3DED4961" w14:textId="6FA8D097" w:rsidR="008F6238" w:rsidRDefault="008F6238">
                    <w:pPr>
                      <w:pStyle w:val="Bibliography"/>
                      <w:rPr>
                        <w:noProof/>
                        <w:szCs w:val="24"/>
                      </w:rPr>
                    </w:pPr>
                    <w:r>
                      <w:rPr>
                        <w:noProof/>
                      </w:rPr>
                      <w:t xml:space="preserve">[1] </w:t>
                    </w:r>
                  </w:p>
                </w:tc>
                <w:tc>
                  <w:tcPr>
                    <w:tcW w:w="0" w:type="auto"/>
                    <w:hideMark/>
                  </w:tcPr>
                  <w:p w14:paraId="5324DC9D" w14:textId="77777777" w:rsidR="008F6238" w:rsidRDefault="008F6238">
                    <w:pPr>
                      <w:pStyle w:val="Bibliography"/>
                      <w:rPr>
                        <w:noProof/>
                      </w:rPr>
                    </w:pPr>
                    <w:r>
                      <w:rPr>
                        <w:noProof/>
                      </w:rPr>
                      <w:t xml:space="preserve">Orano NPS - Application letter for United Kingdom validation of French certificate of approval F/323/B(M)F-96T renewal, 11 January 2023. </w:t>
                    </w:r>
                  </w:p>
                </w:tc>
              </w:tr>
              <w:tr w:rsidR="008F6238" w14:paraId="51351BA5" w14:textId="77777777">
                <w:trPr>
                  <w:divId w:val="509107241"/>
                  <w:tblCellSpacing w:w="15" w:type="dxa"/>
                </w:trPr>
                <w:tc>
                  <w:tcPr>
                    <w:tcW w:w="50" w:type="pct"/>
                    <w:hideMark/>
                  </w:tcPr>
                  <w:p w14:paraId="7FFC3F4D" w14:textId="77777777" w:rsidR="008F6238" w:rsidRDefault="008F6238">
                    <w:pPr>
                      <w:pStyle w:val="Bibliography"/>
                      <w:rPr>
                        <w:noProof/>
                      </w:rPr>
                    </w:pPr>
                    <w:r>
                      <w:rPr>
                        <w:noProof/>
                      </w:rPr>
                      <w:t xml:space="preserve">[2] </w:t>
                    </w:r>
                  </w:p>
                </w:tc>
                <w:tc>
                  <w:tcPr>
                    <w:tcW w:w="0" w:type="auto"/>
                    <w:hideMark/>
                  </w:tcPr>
                  <w:p w14:paraId="0B1574F9" w14:textId="77777777" w:rsidR="008F6238" w:rsidRDefault="008F6238">
                    <w:pPr>
                      <w:pStyle w:val="Bibliography"/>
                      <w:rPr>
                        <w:noProof/>
                      </w:rPr>
                    </w:pPr>
                    <w:r>
                      <w:rPr>
                        <w:noProof/>
                      </w:rPr>
                      <w:t xml:space="preserve">AR-01287 GB/5127 (PR-01139) - 5-year Validation Renewal of F/323-B(M)F Package design - Engineering Assessment Report. </w:t>
                    </w:r>
                  </w:p>
                </w:tc>
              </w:tr>
              <w:tr w:rsidR="008F6238" w14:paraId="74835A16" w14:textId="77777777">
                <w:trPr>
                  <w:divId w:val="509107241"/>
                  <w:tblCellSpacing w:w="15" w:type="dxa"/>
                </w:trPr>
                <w:tc>
                  <w:tcPr>
                    <w:tcW w:w="50" w:type="pct"/>
                    <w:hideMark/>
                  </w:tcPr>
                  <w:p w14:paraId="7D7262B4" w14:textId="77777777" w:rsidR="008F6238" w:rsidRDefault="008F6238">
                    <w:pPr>
                      <w:pStyle w:val="Bibliography"/>
                      <w:rPr>
                        <w:noProof/>
                      </w:rPr>
                    </w:pPr>
                    <w:r>
                      <w:rPr>
                        <w:noProof/>
                      </w:rPr>
                      <w:t xml:space="preserve">[3] </w:t>
                    </w:r>
                  </w:p>
                </w:tc>
                <w:tc>
                  <w:tcPr>
                    <w:tcW w:w="0" w:type="auto"/>
                    <w:hideMark/>
                  </w:tcPr>
                  <w:p w14:paraId="28418476" w14:textId="77777777" w:rsidR="008F6238" w:rsidRDefault="008F6238">
                    <w:pPr>
                      <w:pStyle w:val="Bibliography"/>
                      <w:rPr>
                        <w:noProof/>
                      </w:rPr>
                    </w:pPr>
                    <w:r>
                      <w:rPr>
                        <w:noProof/>
                      </w:rPr>
                      <w:t xml:space="preserve">IAEA. Regulations for the Safe Transport of Radioactive Material 2018 Edition. Specific Safety Requirements No. SSR-6.. </w:t>
                    </w:r>
                  </w:p>
                </w:tc>
              </w:tr>
              <w:tr w:rsidR="008F6238" w14:paraId="27A25589" w14:textId="77777777">
                <w:trPr>
                  <w:divId w:val="509107241"/>
                  <w:tblCellSpacing w:w="15" w:type="dxa"/>
                </w:trPr>
                <w:tc>
                  <w:tcPr>
                    <w:tcW w:w="50" w:type="pct"/>
                    <w:hideMark/>
                  </w:tcPr>
                  <w:p w14:paraId="6E23F92C" w14:textId="77777777" w:rsidR="008F6238" w:rsidRDefault="008F6238">
                    <w:pPr>
                      <w:pStyle w:val="Bibliography"/>
                      <w:rPr>
                        <w:noProof/>
                      </w:rPr>
                    </w:pPr>
                    <w:r>
                      <w:rPr>
                        <w:noProof/>
                      </w:rPr>
                      <w:t xml:space="preserve">[4] </w:t>
                    </w:r>
                  </w:p>
                </w:tc>
                <w:tc>
                  <w:tcPr>
                    <w:tcW w:w="0" w:type="auto"/>
                    <w:hideMark/>
                  </w:tcPr>
                  <w:p w14:paraId="751AFE7F" w14:textId="77777777" w:rsidR="008F6238" w:rsidRDefault="008F6238">
                    <w:pPr>
                      <w:pStyle w:val="Bibliography"/>
                      <w:rPr>
                        <w:noProof/>
                      </w:rPr>
                    </w:pPr>
                    <w:r>
                      <w:rPr>
                        <w:noProof/>
                      </w:rPr>
                      <w:t xml:space="preserve">IAEA. Regulations for the Safe Transport of Radioactive Material 2012 Edition. Specific Safety Requirements No. SSR-6. </w:t>
                    </w:r>
                  </w:p>
                </w:tc>
              </w:tr>
              <w:tr w:rsidR="008F6238" w14:paraId="3A2638A8" w14:textId="77777777">
                <w:trPr>
                  <w:divId w:val="509107241"/>
                  <w:tblCellSpacing w:w="15" w:type="dxa"/>
                </w:trPr>
                <w:tc>
                  <w:tcPr>
                    <w:tcW w:w="50" w:type="pct"/>
                    <w:hideMark/>
                  </w:tcPr>
                  <w:p w14:paraId="19B824F1" w14:textId="77777777" w:rsidR="008F6238" w:rsidRDefault="008F6238">
                    <w:pPr>
                      <w:pStyle w:val="Bibliography"/>
                      <w:rPr>
                        <w:noProof/>
                      </w:rPr>
                    </w:pPr>
                    <w:r>
                      <w:rPr>
                        <w:noProof/>
                      </w:rPr>
                      <w:t xml:space="preserve">[5] </w:t>
                    </w:r>
                  </w:p>
                </w:tc>
                <w:tc>
                  <w:tcPr>
                    <w:tcW w:w="0" w:type="auto"/>
                    <w:hideMark/>
                  </w:tcPr>
                  <w:p w14:paraId="486DDF8E" w14:textId="77777777" w:rsidR="008F6238" w:rsidRDefault="008F6238">
                    <w:pPr>
                      <w:pStyle w:val="Bibliography"/>
                      <w:rPr>
                        <w:noProof/>
                      </w:rPr>
                    </w:pPr>
                    <w:r>
                      <w:rPr>
                        <w:noProof/>
                      </w:rPr>
                      <w:t xml:space="preserve">GB/5127 (F/323/B(M)F-96T) TN 28 VT - Criticality Assessment Report. </w:t>
                    </w:r>
                  </w:p>
                </w:tc>
              </w:tr>
              <w:tr w:rsidR="008F6238" w14:paraId="61B4B079" w14:textId="77777777">
                <w:trPr>
                  <w:divId w:val="509107241"/>
                  <w:tblCellSpacing w:w="15" w:type="dxa"/>
                </w:trPr>
                <w:tc>
                  <w:tcPr>
                    <w:tcW w:w="50" w:type="pct"/>
                    <w:hideMark/>
                  </w:tcPr>
                  <w:p w14:paraId="67585859" w14:textId="77777777" w:rsidR="008F6238" w:rsidRDefault="008F6238">
                    <w:pPr>
                      <w:pStyle w:val="Bibliography"/>
                      <w:rPr>
                        <w:noProof/>
                      </w:rPr>
                    </w:pPr>
                    <w:r>
                      <w:rPr>
                        <w:noProof/>
                      </w:rPr>
                      <w:t xml:space="preserve">[6] </w:t>
                    </w:r>
                  </w:p>
                </w:tc>
                <w:tc>
                  <w:tcPr>
                    <w:tcW w:w="0" w:type="auto"/>
                    <w:hideMark/>
                  </w:tcPr>
                  <w:p w14:paraId="43424DEF" w14:textId="77777777" w:rsidR="008F6238" w:rsidRDefault="008F6238">
                    <w:pPr>
                      <w:pStyle w:val="Bibliography"/>
                      <w:rPr>
                        <w:noProof/>
                      </w:rPr>
                    </w:pPr>
                    <w:r>
                      <w:rPr>
                        <w:noProof/>
                      </w:rPr>
                      <w:t xml:space="preserve">F/323/B(M)F-96T / (GB5127/B(M)F) - Shielding and Dose Rate Assessment. </w:t>
                    </w:r>
                  </w:p>
                </w:tc>
              </w:tr>
            </w:tbl>
            <w:p w14:paraId="6BE30C50" w14:textId="77777777" w:rsidR="008F6238" w:rsidRDefault="008F6238">
              <w:pPr>
                <w:divId w:val="509107241"/>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DBA931" w14:textId="77777777" w:rsidR="005A1D8E" w:rsidRDefault="005A1D8E" w:rsidP="007D199A">
      <w:pPr>
        <w:spacing w:after="0"/>
      </w:pPr>
      <w:r>
        <w:separator/>
      </w:r>
    </w:p>
    <w:p w14:paraId="7DF69669" w14:textId="77777777" w:rsidR="005A1D8E" w:rsidRDefault="005A1D8E"/>
  </w:endnote>
  <w:endnote w:type="continuationSeparator" w:id="0">
    <w:p w14:paraId="1730AA0C" w14:textId="77777777" w:rsidR="005A1D8E" w:rsidRDefault="005A1D8E" w:rsidP="007D199A">
      <w:pPr>
        <w:spacing w:after="0"/>
      </w:pPr>
      <w:r>
        <w:continuationSeparator/>
      </w:r>
    </w:p>
    <w:p w14:paraId="40F83C24" w14:textId="77777777" w:rsidR="005A1D8E" w:rsidRDefault="005A1D8E"/>
  </w:endnote>
  <w:endnote w:type="continuationNotice" w:id="1">
    <w:p w14:paraId="311DCC35" w14:textId="77777777" w:rsidR="005A1D8E" w:rsidRDefault="005A1D8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7A72A2" w:rsidRDefault="00B137F7" w:rsidP="00B137F7">
    <w:pPr>
      <w:pStyle w:val="Footer"/>
      <w:jc w:val="left"/>
      <w:rPr>
        <w:lang w:val="pt-PT"/>
      </w:rPr>
    </w:pPr>
    <w:r w:rsidRPr="007A72A2">
      <w:rPr>
        <w:b/>
        <w:bCs/>
        <w:color w:val="auto"/>
        <w:sz w:val="20"/>
        <w:szCs w:val="18"/>
        <w:lang w:val="pt-PT"/>
      </w:rPr>
      <w:t xml:space="preserve">Template </w:t>
    </w:r>
    <w:r w:rsidR="00FB2CF2" w:rsidRPr="007A72A2">
      <w:rPr>
        <w:b/>
        <w:bCs/>
        <w:color w:val="auto"/>
        <w:sz w:val="20"/>
        <w:szCs w:val="18"/>
        <w:lang w:val="pt-PT"/>
      </w:rPr>
      <w:t>ref</w:t>
    </w:r>
    <w:r w:rsidRPr="007A72A2">
      <w:rPr>
        <w:b/>
        <w:bCs/>
        <w:color w:val="auto"/>
        <w:sz w:val="20"/>
        <w:szCs w:val="18"/>
        <w:lang w:val="pt-PT"/>
      </w:rPr>
      <w:t>.</w:t>
    </w:r>
    <w:r w:rsidRPr="007A72A2">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7A72A2">
          <w:rPr>
            <w:color w:val="auto"/>
            <w:sz w:val="20"/>
            <w:szCs w:val="18"/>
            <w:lang w:val="pt-PT"/>
          </w:rPr>
          <w:t>5</w:t>
        </w:r>
        <w:r w:rsidR="00E72E4A" w:rsidRPr="007A72A2">
          <w:rPr>
            <w:color w:val="auto"/>
            <w:sz w:val="20"/>
            <w:szCs w:val="18"/>
            <w:lang w:val="pt-PT"/>
          </w:rPr>
          <w:t>.1</w:t>
        </w:r>
      </w:sdtContent>
    </w:sdt>
    <w:r w:rsidRPr="007A72A2">
      <w:rPr>
        <w:color w:val="auto"/>
        <w:sz w:val="20"/>
        <w:szCs w:val="18"/>
        <w:lang w:val="pt-PT"/>
      </w:rPr>
      <w:t>)</w:t>
    </w:r>
    <w:r w:rsidRPr="007A72A2">
      <w:rPr>
        <w:color w:val="auto"/>
        <w:sz w:val="20"/>
        <w:szCs w:val="18"/>
        <w:lang w:val="pt-PT"/>
      </w:rPr>
      <w:tab/>
    </w:r>
    <w:r w:rsidR="00795F5F" w:rsidRPr="007A72A2">
      <w:rPr>
        <w:lang w:val="pt-PT"/>
      </w:rPr>
      <w:t xml:space="preserve">Page | </w:t>
    </w:r>
    <w:r w:rsidR="00795F5F" w:rsidRPr="00E72E4A">
      <w:fldChar w:fldCharType="begin"/>
    </w:r>
    <w:r w:rsidR="00795F5F" w:rsidRPr="007A72A2">
      <w:rPr>
        <w:lang w:val="pt-PT"/>
      </w:rPr>
      <w:instrText xml:space="preserve"> PAGE   \* MERGEFORMAT </w:instrText>
    </w:r>
    <w:r w:rsidR="00795F5F" w:rsidRPr="00E72E4A">
      <w:fldChar w:fldCharType="separate"/>
    </w:r>
    <w:r w:rsidR="00795F5F" w:rsidRPr="007A72A2">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8C4495" w14:textId="77777777" w:rsidR="005A1D8E" w:rsidRPr="005E0344" w:rsidRDefault="005A1D8E" w:rsidP="005E0344">
      <w:pPr>
        <w:spacing w:after="120"/>
        <w:rPr>
          <w:color w:val="000000" w:themeColor="text2"/>
        </w:rPr>
      </w:pPr>
      <w:r w:rsidRPr="005E0344">
        <w:rPr>
          <w:color w:val="000000" w:themeColor="text2"/>
        </w:rPr>
        <w:separator/>
      </w:r>
    </w:p>
  </w:footnote>
  <w:footnote w:type="continuationSeparator" w:id="0">
    <w:p w14:paraId="5E99795F" w14:textId="77777777" w:rsidR="005A1D8E" w:rsidRPr="005E0344" w:rsidRDefault="005A1D8E" w:rsidP="0090581D">
      <w:pPr>
        <w:spacing w:after="120"/>
        <w:rPr>
          <w:color w:val="000000" w:themeColor="text2"/>
        </w:rPr>
      </w:pPr>
      <w:r w:rsidRPr="005E0344">
        <w:rPr>
          <w:color w:val="000000" w:themeColor="text2"/>
        </w:rPr>
        <w:continuationSeparator/>
      </w:r>
    </w:p>
    <w:p w14:paraId="40D21444" w14:textId="77777777" w:rsidR="005A1D8E" w:rsidRDefault="005A1D8E"/>
  </w:footnote>
  <w:footnote w:type="continuationNotice" w:id="1">
    <w:p w14:paraId="4A022187" w14:textId="77777777" w:rsidR="005A1D8E" w:rsidRDefault="005A1D8E">
      <w:pPr>
        <w:spacing w:after="0"/>
      </w:pPr>
    </w:p>
    <w:p w14:paraId="4ECD0C7D" w14:textId="77777777" w:rsidR="005A1D8E" w:rsidRDefault="005A1D8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73B6E347"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F82A1B">
          <w:rPr>
            <w:sz w:val="20"/>
            <w:szCs w:val="24"/>
          </w:rPr>
          <w:t>GB/5127 (PR-01139) - 5-year Validation Renewal of F/323/B(M)F Package design</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F41F98">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A53315"/>
    <w:multiLevelType w:val="hybridMultilevel"/>
    <w:tmpl w:val="D68A1BBE"/>
    <w:lvl w:ilvl="0" w:tplc="08090017">
      <w:start w:val="1"/>
      <w:numFmt w:val="lowerLetter"/>
      <w:lvlText w:val="%1)"/>
      <w:lvlJc w:val="left"/>
      <w:pPr>
        <w:ind w:left="1211" w:hanging="360"/>
      </w:p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18A0F99"/>
    <w:multiLevelType w:val="multilevel"/>
    <w:tmpl w:val="420884F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bullet"/>
      <w:lvlText w:val=""/>
      <w:lvlJc w:val="left"/>
      <w:pPr>
        <w:ind w:left="1080" w:hanging="360"/>
      </w:pPr>
      <w:rPr>
        <w:rFonts w:ascii="Symbol" w:hAnsi="Symbol"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19"/>
  </w:num>
  <w:num w:numId="13" w16cid:durableId="936865008">
    <w:abstractNumId w:val="15"/>
  </w:num>
  <w:num w:numId="14" w16cid:durableId="839933716">
    <w:abstractNumId w:val="12"/>
  </w:num>
  <w:num w:numId="15" w16cid:durableId="1030760878">
    <w:abstractNumId w:val="19"/>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8"/>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908224682">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4814"/>
    <w:rsid w:val="00015D5F"/>
    <w:rsid w:val="000168BE"/>
    <w:rsid w:val="00024522"/>
    <w:rsid w:val="00024B2E"/>
    <w:rsid w:val="00027F4F"/>
    <w:rsid w:val="00030430"/>
    <w:rsid w:val="0003078E"/>
    <w:rsid w:val="00031B89"/>
    <w:rsid w:val="00033673"/>
    <w:rsid w:val="0003693D"/>
    <w:rsid w:val="00037B4F"/>
    <w:rsid w:val="0004015C"/>
    <w:rsid w:val="00040E2A"/>
    <w:rsid w:val="0004440F"/>
    <w:rsid w:val="00044E37"/>
    <w:rsid w:val="00044EE4"/>
    <w:rsid w:val="00050ECA"/>
    <w:rsid w:val="000511CB"/>
    <w:rsid w:val="00051CF3"/>
    <w:rsid w:val="00052C8A"/>
    <w:rsid w:val="00053C16"/>
    <w:rsid w:val="000548C8"/>
    <w:rsid w:val="00056EB4"/>
    <w:rsid w:val="000642F8"/>
    <w:rsid w:val="00065677"/>
    <w:rsid w:val="00073979"/>
    <w:rsid w:val="00075605"/>
    <w:rsid w:val="00075C66"/>
    <w:rsid w:val="00080A8E"/>
    <w:rsid w:val="000817D4"/>
    <w:rsid w:val="00082879"/>
    <w:rsid w:val="00085A20"/>
    <w:rsid w:val="00091512"/>
    <w:rsid w:val="00091EEA"/>
    <w:rsid w:val="00095C40"/>
    <w:rsid w:val="00097DCC"/>
    <w:rsid w:val="000A105C"/>
    <w:rsid w:val="000A75E4"/>
    <w:rsid w:val="000A7B3D"/>
    <w:rsid w:val="000B5779"/>
    <w:rsid w:val="000C0798"/>
    <w:rsid w:val="000C17E8"/>
    <w:rsid w:val="000C2965"/>
    <w:rsid w:val="000C2DDC"/>
    <w:rsid w:val="000C3115"/>
    <w:rsid w:val="000C68F4"/>
    <w:rsid w:val="000C73C4"/>
    <w:rsid w:val="000D0996"/>
    <w:rsid w:val="000D2FD4"/>
    <w:rsid w:val="000D560B"/>
    <w:rsid w:val="000D5EEC"/>
    <w:rsid w:val="000D716A"/>
    <w:rsid w:val="000E2056"/>
    <w:rsid w:val="000F1B7B"/>
    <w:rsid w:val="000F2ED4"/>
    <w:rsid w:val="000F617C"/>
    <w:rsid w:val="000F62FF"/>
    <w:rsid w:val="001002C2"/>
    <w:rsid w:val="001028E8"/>
    <w:rsid w:val="00105943"/>
    <w:rsid w:val="00107763"/>
    <w:rsid w:val="0011161F"/>
    <w:rsid w:val="001137B5"/>
    <w:rsid w:val="001151C3"/>
    <w:rsid w:val="00121BE5"/>
    <w:rsid w:val="001226E8"/>
    <w:rsid w:val="00122FCC"/>
    <w:rsid w:val="00124C2B"/>
    <w:rsid w:val="00124FCC"/>
    <w:rsid w:val="00125749"/>
    <w:rsid w:val="00126752"/>
    <w:rsid w:val="00130B30"/>
    <w:rsid w:val="00130DA3"/>
    <w:rsid w:val="00131B6C"/>
    <w:rsid w:val="00132BC1"/>
    <w:rsid w:val="00134D41"/>
    <w:rsid w:val="00135842"/>
    <w:rsid w:val="00137804"/>
    <w:rsid w:val="00140E1C"/>
    <w:rsid w:val="00147AE4"/>
    <w:rsid w:val="00152AA6"/>
    <w:rsid w:val="00153B42"/>
    <w:rsid w:val="00156CA9"/>
    <w:rsid w:val="001571E5"/>
    <w:rsid w:val="001625D4"/>
    <w:rsid w:val="001759B3"/>
    <w:rsid w:val="00177666"/>
    <w:rsid w:val="00177D0B"/>
    <w:rsid w:val="00184678"/>
    <w:rsid w:val="001849CA"/>
    <w:rsid w:val="00185410"/>
    <w:rsid w:val="00186557"/>
    <w:rsid w:val="00191C1B"/>
    <w:rsid w:val="00192352"/>
    <w:rsid w:val="001935DC"/>
    <w:rsid w:val="001A4661"/>
    <w:rsid w:val="001C1DC5"/>
    <w:rsid w:val="001C4D63"/>
    <w:rsid w:val="001C6D63"/>
    <w:rsid w:val="001D0DE0"/>
    <w:rsid w:val="001D5AFF"/>
    <w:rsid w:val="001D5F49"/>
    <w:rsid w:val="001D74B4"/>
    <w:rsid w:val="001E03E1"/>
    <w:rsid w:val="001E0A12"/>
    <w:rsid w:val="001E4762"/>
    <w:rsid w:val="001E6402"/>
    <w:rsid w:val="001E66F2"/>
    <w:rsid w:val="001F059F"/>
    <w:rsid w:val="001F36F2"/>
    <w:rsid w:val="001F6688"/>
    <w:rsid w:val="001F6CA0"/>
    <w:rsid w:val="00200811"/>
    <w:rsid w:val="00200CA1"/>
    <w:rsid w:val="00201FCB"/>
    <w:rsid w:val="00202152"/>
    <w:rsid w:val="002033B2"/>
    <w:rsid w:val="00207A9A"/>
    <w:rsid w:val="0021338D"/>
    <w:rsid w:val="00214D43"/>
    <w:rsid w:val="00217B5F"/>
    <w:rsid w:val="00223090"/>
    <w:rsid w:val="002238B4"/>
    <w:rsid w:val="002319AB"/>
    <w:rsid w:val="002319AC"/>
    <w:rsid w:val="00234342"/>
    <w:rsid w:val="00236906"/>
    <w:rsid w:val="0024040D"/>
    <w:rsid w:val="0025184D"/>
    <w:rsid w:val="00251CD7"/>
    <w:rsid w:val="0025272D"/>
    <w:rsid w:val="00255956"/>
    <w:rsid w:val="00255A5B"/>
    <w:rsid w:val="00255C52"/>
    <w:rsid w:val="00255FA3"/>
    <w:rsid w:val="00257288"/>
    <w:rsid w:val="00257EB1"/>
    <w:rsid w:val="00261FB6"/>
    <w:rsid w:val="002629F8"/>
    <w:rsid w:val="00263396"/>
    <w:rsid w:val="002642FB"/>
    <w:rsid w:val="0026436D"/>
    <w:rsid w:val="00264DA8"/>
    <w:rsid w:val="002659FA"/>
    <w:rsid w:val="00267815"/>
    <w:rsid w:val="002709A6"/>
    <w:rsid w:val="00271119"/>
    <w:rsid w:val="002720CB"/>
    <w:rsid w:val="00280DDF"/>
    <w:rsid w:val="002836B8"/>
    <w:rsid w:val="00283DA5"/>
    <w:rsid w:val="00286DA4"/>
    <w:rsid w:val="002917FF"/>
    <w:rsid w:val="00292ADF"/>
    <w:rsid w:val="00294058"/>
    <w:rsid w:val="0029458D"/>
    <w:rsid w:val="002A088D"/>
    <w:rsid w:val="002A0DEC"/>
    <w:rsid w:val="002A1977"/>
    <w:rsid w:val="002A2072"/>
    <w:rsid w:val="002A5830"/>
    <w:rsid w:val="002B0713"/>
    <w:rsid w:val="002B1C53"/>
    <w:rsid w:val="002B4186"/>
    <w:rsid w:val="002D0BCE"/>
    <w:rsid w:val="002D3F4A"/>
    <w:rsid w:val="002D727F"/>
    <w:rsid w:val="002D72F6"/>
    <w:rsid w:val="002E015D"/>
    <w:rsid w:val="002E064B"/>
    <w:rsid w:val="002E0BE4"/>
    <w:rsid w:val="002E3B58"/>
    <w:rsid w:val="002E3E8A"/>
    <w:rsid w:val="002E5B74"/>
    <w:rsid w:val="002E6A6A"/>
    <w:rsid w:val="002E6E0F"/>
    <w:rsid w:val="002E7B99"/>
    <w:rsid w:val="002F19C8"/>
    <w:rsid w:val="002F20E3"/>
    <w:rsid w:val="002F3397"/>
    <w:rsid w:val="00300C3C"/>
    <w:rsid w:val="00301320"/>
    <w:rsid w:val="00301EC5"/>
    <w:rsid w:val="0030380D"/>
    <w:rsid w:val="00312411"/>
    <w:rsid w:val="0031273B"/>
    <w:rsid w:val="003131C1"/>
    <w:rsid w:val="00320D40"/>
    <w:rsid w:val="003215AE"/>
    <w:rsid w:val="00321F5A"/>
    <w:rsid w:val="00323E71"/>
    <w:rsid w:val="00326F77"/>
    <w:rsid w:val="003318CB"/>
    <w:rsid w:val="00331AB8"/>
    <w:rsid w:val="00332B95"/>
    <w:rsid w:val="00335C10"/>
    <w:rsid w:val="003401B0"/>
    <w:rsid w:val="00346C8E"/>
    <w:rsid w:val="00354147"/>
    <w:rsid w:val="00355591"/>
    <w:rsid w:val="00355912"/>
    <w:rsid w:val="0036094F"/>
    <w:rsid w:val="00363F06"/>
    <w:rsid w:val="0036485F"/>
    <w:rsid w:val="00367BD5"/>
    <w:rsid w:val="00371B82"/>
    <w:rsid w:val="00373247"/>
    <w:rsid w:val="00385E75"/>
    <w:rsid w:val="0038766B"/>
    <w:rsid w:val="003876CA"/>
    <w:rsid w:val="00390327"/>
    <w:rsid w:val="00393066"/>
    <w:rsid w:val="0039365C"/>
    <w:rsid w:val="00393B78"/>
    <w:rsid w:val="003A01E9"/>
    <w:rsid w:val="003A7E1C"/>
    <w:rsid w:val="003B5440"/>
    <w:rsid w:val="003C0306"/>
    <w:rsid w:val="003C114C"/>
    <w:rsid w:val="003C2C5D"/>
    <w:rsid w:val="003C465D"/>
    <w:rsid w:val="003C6FD6"/>
    <w:rsid w:val="003D495D"/>
    <w:rsid w:val="003D4ACE"/>
    <w:rsid w:val="003E098E"/>
    <w:rsid w:val="003E1B4A"/>
    <w:rsid w:val="003E2FAE"/>
    <w:rsid w:val="003E56CD"/>
    <w:rsid w:val="003F4910"/>
    <w:rsid w:val="003F5F89"/>
    <w:rsid w:val="00402B35"/>
    <w:rsid w:val="00407CF7"/>
    <w:rsid w:val="00410423"/>
    <w:rsid w:val="004158C3"/>
    <w:rsid w:val="00415ED6"/>
    <w:rsid w:val="00417CAF"/>
    <w:rsid w:val="00420A11"/>
    <w:rsid w:val="00422265"/>
    <w:rsid w:val="0042435E"/>
    <w:rsid w:val="00425E5C"/>
    <w:rsid w:val="00434038"/>
    <w:rsid w:val="004373A7"/>
    <w:rsid w:val="00437D94"/>
    <w:rsid w:val="0044030C"/>
    <w:rsid w:val="00440E80"/>
    <w:rsid w:val="004525FD"/>
    <w:rsid w:val="004648A4"/>
    <w:rsid w:val="0046778D"/>
    <w:rsid w:val="00467BB0"/>
    <w:rsid w:val="004701E4"/>
    <w:rsid w:val="00471380"/>
    <w:rsid w:val="004716E5"/>
    <w:rsid w:val="0047579C"/>
    <w:rsid w:val="00487AEB"/>
    <w:rsid w:val="00492AD7"/>
    <w:rsid w:val="00494F0D"/>
    <w:rsid w:val="00496BFD"/>
    <w:rsid w:val="004A35C0"/>
    <w:rsid w:val="004A3DF2"/>
    <w:rsid w:val="004A4C10"/>
    <w:rsid w:val="004B0D15"/>
    <w:rsid w:val="004B6FCF"/>
    <w:rsid w:val="004C00B2"/>
    <w:rsid w:val="004C361D"/>
    <w:rsid w:val="004C4891"/>
    <w:rsid w:val="004C66DE"/>
    <w:rsid w:val="004D16D7"/>
    <w:rsid w:val="004D2C89"/>
    <w:rsid w:val="004D34A4"/>
    <w:rsid w:val="004D4586"/>
    <w:rsid w:val="004E15E5"/>
    <w:rsid w:val="004E3565"/>
    <w:rsid w:val="004E3932"/>
    <w:rsid w:val="004E4F57"/>
    <w:rsid w:val="004E6142"/>
    <w:rsid w:val="004E6E34"/>
    <w:rsid w:val="004E79B2"/>
    <w:rsid w:val="004F1E79"/>
    <w:rsid w:val="004F2BFF"/>
    <w:rsid w:val="004F5F33"/>
    <w:rsid w:val="004F7B4E"/>
    <w:rsid w:val="0050103A"/>
    <w:rsid w:val="005020C9"/>
    <w:rsid w:val="0051011E"/>
    <w:rsid w:val="00511B0F"/>
    <w:rsid w:val="0051628D"/>
    <w:rsid w:val="00525AEE"/>
    <w:rsid w:val="00531914"/>
    <w:rsid w:val="00535DA6"/>
    <w:rsid w:val="00535E7B"/>
    <w:rsid w:val="0053653D"/>
    <w:rsid w:val="005403C5"/>
    <w:rsid w:val="00543729"/>
    <w:rsid w:val="00545EF9"/>
    <w:rsid w:val="00546B02"/>
    <w:rsid w:val="00551898"/>
    <w:rsid w:val="005530B2"/>
    <w:rsid w:val="0055388E"/>
    <w:rsid w:val="0055419A"/>
    <w:rsid w:val="005549EC"/>
    <w:rsid w:val="0055640C"/>
    <w:rsid w:val="005639FB"/>
    <w:rsid w:val="005663B3"/>
    <w:rsid w:val="00570668"/>
    <w:rsid w:val="005725DA"/>
    <w:rsid w:val="005754AE"/>
    <w:rsid w:val="00577FB5"/>
    <w:rsid w:val="005852D1"/>
    <w:rsid w:val="00587A22"/>
    <w:rsid w:val="00590C5D"/>
    <w:rsid w:val="00592059"/>
    <w:rsid w:val="0059276A"/>
    <w:rsid w:val="0059299D"/>
    <w:rsid w:val="00595564"/>
    <w:rsid w:val="00595C8C"/>
    <w:rsid w:val="0059633F"/>
    <w:rsid w:val="00597229"/>
    <w:rsid w:val="00597747"/>
    <w:rsid w:val="005A1D8E"/>
    <w:rsid w:val="005A2371"/>
    <w:rsid w:val="005A242F"/>
    <w:rsid w:val="005A4CDD"/>
    <w:rsid w:val="005A5FD0"/>
    <w:rsid w:val="005B1EB3"/>
    <w:rsid w:val="005B1F30"/>
    <w:rsid w:val="005B1FCD"/>
    <w:rsid w:val="005B3B81"/>
    <w:rsid w:val="005B55A2"/>
    <w:rsid w:val="005B57E4"/>
    <w:rsid w:val="005B5ABD"/>
    <w:rsid w:val="005B69FE"/>
    <w:rsid w:val="005C140A"/>
    <w:rsid w:val="005C1BBB"/>
    <w:rsid w:val="005C1E52"/>
    <w:rsid w:val="005C3185"/>
    <w:rsid w:val="005C3466"/>
    <w:rsid w:val="005C4329"/>
    <w:rsid w:val="005C6763"/>
    <w:rsid w:val="005D3164"/>
    <w:rsid w:val="005D4A19"/>
    <w:rsid w:val="005D787B"/>
    <w:rsid w:val="005E0344"/>
    <w:rsid w:val="005E2C9E"/>
    <w:rsid w:val="005E3FF7"/>
    <w:rsid w:val="005E440B"/>
    <w:rsid w:val="005E6FD3"/>
    <w:rsid w:val="005F2C85"/>
    <w:rsid w:val="005F3844"/>
    <w:rsid w:val="00605ADB"/>
    <w:rsid w:val="00610207"/>
    <w:rsid w:val="0061067B"/>
    <w:rsid w:val="00611C9F"/>
    <w:rsid w:val="006201CF"/>
    <w:rsid w:val="006248DE"/>
    <w:rsid w:val="00627555"/>
    <w:rsid w:val="0063031A"/>
    <w:rsid w:val="00630C9C"/>
    <w:rsid w:val="006322A0"/>
    <w:rsid w:val="006361FD"/>
    <w:rsid w:val="006408BE"/>
    <w:rsid w:val="006417CD"/>
    <w:rsid w:val="0064226F"/>
    <w:rsid w:val="00642DDB"/>
    <w:rsid w:val="00643837"/>
    <w:rsid w:val="006454A8"/>
    <w:rsid w:val="006478DA"/>
    <w:rsid w:val="00651B34"/>
    <w:rsid w:val="00652E8E"/>
    <w:rsid w:val="00653298"/>
    <w:rsid w:val="006556E4"/>
    <w:rsid w:val="00656D31"/>
    <w:rsid w:val="00663A7C"/>
    <w:rsid w:val="006673F2"/>
    <w:rsid w:val="00667DF2"/>
    <w:rsid w:val="00670DF1"/>
    <w:rsid w:val="00671345"/>
    <w:rsid w:val="00671D9B"/>
    <w:rsid w:val="00672345"/>
    <w:rsid w:val="00672A9B"/>
    <w:rsid w:val="00675884"/>
    <w:rsid w:val="006807E0"/>
    <w:rsid w:val="0068157D"/>
    <w:rsid w:val="006863B8"/>
    <w:rsid w:val="00696EE0"/>
    <w:rsid w:val="00697980"/>
    <w:rsid w:val="006A0328"/>
    <w:rsid w:val="006A07F9"/>
    <w:rsid w:val="006A19EF"/>
    <w:rsid w:val="006A43D5"/>
    <w:rsid w:val="006A4BCD"/>
    <w:rsid w:val="006A525B"/>
    <w:rsid w:val="006B00F1"/>
    <w:rsid w:val="006B5422"/>
    <w:rsid w:val="006C045F"/>
    <w:rsid w:val="006C108C"/>
    <w:rsid w:val="006C214E"/>
    <w:rsid w:val="006C2702"/>
    <w:rsid w:val="006C27A6"/>
    <w:rsid w:val="006C345D"/>
    <w:rsid w:val="006C374A"/>
    <w:rsid w:val="006C4196"/>
    <w:rsid w:val="006C63B0"/>
    <w:rsid w:val="006C76A2"/>
    <w:rsid w:val="006C792E"/>
    <w:rsid w:val="006D04CC"/>
    <w:rsid w:val="006D116C"/>
    <w:rsid w:val="006D59CB"/>
    <w:rsid w:val="006E16B3"/>
    <w:rsid w:val="006E25FE"/>
    <w:rsid w:val="006E33FF"/>
    <w:rsid w:val="006E7C42"/>
    <w:rsid w:val="006F168A"/>
    <w:rsid w:val="006F288A"/>
    <w:rsid w:val="006F5076"/>
    <w:rsid w:val="006F5D86"/>
    <w:rsid w:val="006F6009"/>
    <w:rsid w:val="007007FF"/>
    <w:rsid w:val="00700F8F"/>
    <w:rsid w:val="0070209D"/>
    <w:rsid w:val="0070321D"/>
    <w:rsid w:val="00703DBC"/>
    <w:rsid w:val="00705559"/>
    <w:rsid w:val="007068BA"/>
    <w:rsid w:val="007154C5"/>
    <w:rsid w:val="00715849"/>
    <w:rsid w:val="00716AB1"/>
    <w:rsid w:val="00717BD0"/>
    <w:rsid w:val="00721D63"/>
    <w:rsid w:val="0072419C"/>
    <w:rsid w:val="00725DA4"/>
    <w:rsid w:val="00732C7B"/>
    <w:rsid w:val="0073491F"/>
    <w:rsid w:val="00734D2B"/>
    <w:rsid w:val="00737705"/>
    <w:rsid w:val="007408D4"/>
    <w:rsid w:val="007420AC"/>
    <w:rsid w:val="00742617"/>
    <w:rsid w:val="00745716"/>
    <w:rsid w:val="00745FE0"/>
    <w:rsid w:val="00762639"/>
    <w:rsid w:val="00764B39"/>
    <w:rsid w:val="00765644"/>
    <w:rsid w:val="007670D4"/>
    <w:rsid w:val="007678C3"/>
    <w:rsid w:val="00771038"/>
    <w:rsid w:val="00777BCE"/>
    <w:rsid w:val="00780D5D"/>
    <w:rsid w:val="007824F4"/>
    <w:rsid w:val="00783AFA"/>
    <w:rsid w:val="00785427"/>
    <w:rsid w:val="00790540"/>
    <w:rsid w:val="007948E8"/>
    <w:rsid w:val="00795F5F"/>
    <w:rsid w:val="007968CA"/>
    <w:rsid w:val="007A2A2E"/>
    <w:rsid w:val="007A3DEE"/>
    <w:rsid w:val="007A43FF"/>
    <w:rsid w:val="007A672A"/>
    <w:rsid w:val="007A72A2"/>
    <w:rsid w:val="007B3918"/>
    <w:rsid w:val="007C1733"/>
    <w:rsid w:val="007C2988"/>
    <w:rsid w:val="007C2F0D"/>
    <w:rsid w:val="007C3C1D"/>
    <w:rsid w:val="007C64D0"/>
    <w:rsid w:val="007D199A"/>
    <w:rsid w:val="007D2EBE"/>
    <w:rsid w:val="007D6EC9"/>
    <w:rsid w:val="007D74E7"/>
    <w:rsid w:val="007D7D15"/>
    <w:rsid w:val="007E0A39"/>
    <w:rsid w:val="007E1C07"/>
    <w:rsid w:val="007E1E33"/>
    <w:rsid w:val="007E5BBF"/>
    <w:rsid w:val="007E6AFB"/>
    <w:rsid w:val="007E7235"/>
    <w:rsid w:val="007E733D"/>
    <w:rsid w:val="007E7A35"/>
    <w:rsid w:val="007F0DE9"/>
    <w:rsid w:val="007F1CBC"/>
    <w:rsid w:val="007F24B6"/>
    <w:rsid w:val="007F4866"/>
    <w:rsid w:val="00801611"/>
    <w:rsid w:val="00803D94"/>
    <w:rsid w:val="008126BB"/>
    <w:rsid w:val="008229BA"/>
    <w:rsid w:val="00824151"/>
    <w:rsid w:val="00826A6B"/>
    <w:rsid w:val="00826BFA"/>
    <w:rsid w:val="00830F53"/>
    <w:rsid w:val="00833FDF"/>
    <w:rsid w:val="00842EA1"/>
    <w:rsid w:val="0084373F"/>
    <w:rsid w:val="00843FD6"/>
    <w:rsid w:val="00845144"/>
    <w:rsid w:val="00845390"/>
    <w:rsid w:val="0084601B"/>
    <w:rsid w:val="00847F50"/>
    <w:rsid w:val="008523BE"/>
    <w:rsid w:val="00853F67"/>
    <w:rsid w:val="0085422D"/>
    <w:rsid w:val="008606F0"/>
    <w:rsid w:val="0086417B"/>
    <w:rsid w:val="00865489"/>
    <w:rsid w:val="0086553D"/>
    <w:rsid w:val="00867318"/>
    <w:rsid w:val="0086751C"/>
    <w:rsid w:val="00873D0E"/>
    <w:rsid w:val="00874FEB"/>
    <w:rsid w:val="00875083"/>
    <w:rsid w:val="00880521"/>
    <w:rsid w:val="00881B6F"/>
    <w:rsid w:val="0088225C"/>
    <w:rsid w:val="00882AA4"/>
    <w:rsid w:val="00883B04"/>
    <w:rsid w:val="00883E22"/>
    <w:rsid w:val="00884E43"/>
    <w:rsid w:val="008878B1"/>
    <w:rsid w:val="00887EC6"/>
    <w:rsid w:val="0089010B"/>
    <w:rsid w:val="0089084C"/>
    <w:rsid w:val="00892EDF"/>
    <w:rsid w:val="00893409"/>
    <w:rsid w:val="00893D9F"/>
    <w:rsid w:val="00894F21"/>
    <w:rsid w:val="00895FA2"/>
    <w:rsid w:val="008975CB"/>
    <w:rsid w:val="008A2379"/>
    <w:rsid w:val="008A2583"/>
    <w:rsid w:val="008A2F0A"/>
    <w:rsid w:val="008A338B"/>
    <w:rsid w:val="008A3EC3"/>
    <w:rsid w:val="008A42B1"/>
    <w:rsid w:val="008A4329"/>
    <w:rsid w:val="008A578E"/>
    <w:rsid w:val="008A7047"/>
    <w:rsid w:val="008B045A"/>
    <w:rsid w:val="008B1519"/>
    <w:rsid w:val="008B2309"/>
    <w:rsid w:val="008B2D77"/>
    <w:rsid w:val="008B3038"/>
    <w:rsid w:val="008B3046"/>
    <w:rsid w:val="008B4C24"/>
    <w:rsid w:val="008B7BCC"/>
    <w:rsid w:val="008C1182"/>
    <w:rsid w:val="008C1EF3"/>
    <w:rsid w:val="008C50C3"/>
    <w:rsid w:val="008C6D7C"/>
    <w:rsid w:val="008C7094"/>
    <w:rsid w:val="008D29D4"/>
    <w:rsid w:val="008D2B97"/>
    <w:rsid w:val="008D41CD"/>
    <w:rsid w:val="008D49A5"/>
    <w:rsid w:val="008D5650"/>
    <w:rsid w:val="008D6C81"/>
    <w:rsid w:val="008E5D60"/>
    <w:rsid w:val="008E6CF0"/>
    <w:rsid w:val="008F1439"/>
    <w:rsid w:val="008F2D9E"/>
    <w:rsid w:val="008F30F0"/>
    <w:rsid w:val="008F4601"/>
    <w:rsid w:val="008F482D"/>
    <w:rsid w:val="008F4F18"/>
    <w:rsid w:val="008F5C42"/>
    <w:rsid w:val="008F6238"/>
    <w:rsid w:val="008F7051"/>
    <w:rsid w:val="00901A6A"/>
    <w:rsid w:val="009033A9"/>
    <w:rsid w:val="0090581D"/>
    <w:rsid w:val="0091269E"/>
    <w:rsid w:val="0091439C"/>
    <w:rsid w:val="00914B0F"/>
    <w:rsid w:val="00917CDD"/>
    <w:rsid w:val="00920572"/>
    <w:rsid w:val="00920BF2"/>
    <w:rsid w:val="00930EFD"/>
    <w:rsid w:val="00933977"/>
    <w:rsid w:val="009349A9"/>
    <w:rsid w:val="00936C52"/>
    <w:rsid w:val="00950E49"/>
    <w:rsid w:val="009543F7"/>
    <w:rsid w:val="0095489B"/>
    <w:rsid w:val="00964885"/>
    <w:rsid w:val="009659EB"/>
    <w:rsid w:val="00965A48"/>
    <w:rsid w:val="00966FB9"/>
    <w:rsid w:val="009671CD"/>
    <w:rsid w:val="00972F49"/>
    <w:rsid w:val="009751A9"/>
    <w:rsid w:val="00976697"/>
    <w:rsid w:val="00980F9C"/>
    <w:rsid w:val="00981063"/>
    <w:rsid w:val="009859AE"/>
    <w:rsid w:val="0098632B"/>
    <w:rsid w:val="0098651C"/>
    <w:rsid w:val="00990C1E"/>
    <w:rsid w:val="0099220B"/>
    <w:rsid w:val="00995426"/>
    <w:rsid w:val="00997BFB"/>
    <w:rsid w:val="009A12D4"/>
    <w:rsid w:val="009A4DFC"/>
    <w:rsid w:val="009A7348"/>
    <w:rsid w:val="009B1E5D"/>
    <w:rsid w:val="009B462C"/>
    <w:rsid w:val="009C15C0"/>
    <w:rsid w:val="009C15F3"/>
    <w:rsid w:val="009C3689"/>
    <w:rsid w:val="009C5A1D"/>
    <w:rsid w:val="009C6ED3"/>
    <w:rsid w:val="009D07D5"/>
    <w:rsid w:val="009D12C5"/>
    <w:rsid w:val="009D337D"/>
    <w:rsid w:val="009E07C2"/>
    <w:rsid w:val="009E0E52"/>
    <w:rsid w:val="009E43A7"/>
    <w:rsid w:val="009E4AD2"/>
    <w:rsid w:val="009E4CAF"/>
    <w:rsid w:val="009E62A6"/>
    <w:rsid w:val="009F0194"/>
    <w:rsid w:val="009F2C02"/>
    <w:rsid w:val="009F42A5"/>
    <w:rsid w:val="009F4D97"/>
    <w:rsid w:val="009F72F9"/>
    <w:rsid w:val="009F7A18"/>
    <w:rsid w:val="00A00205"/>
    <w:rsid w:val="00A00AF0"/>
    <w:rsid w:val="00A13017"/>
    <w:rsid w:val="00A149C8"/>
    <w:rsid w:val="00A14B5A"/>
    <w:rsid w:val="00A14BE1"/>
    <w:rsid w:val="00A24EFE"/>
    <w:rsid w:val="00A3567F"/>
    <w:rsid w:val="00A36A8D"/>
    <w:rsid w:val="00A37698"/>
    <w:rsid w:val="00A41ED3"/>
    <w:rsid w:val="00A44662"/>
    <w:rsid w:val="00A447AF"/>
    <w:rsid w:val="00A44A80"/>
    <w:rsid w:val="00A45B05"/>
    <w:rsid w:val="00A45CD4"/>
    <w:rsid w:val="00A525CE"/>
    <w:rsid w:val="00A55DEB"/>
    <w:rsid w:val="00A6024E"/>
    <w:rsid w:val="00A626D3"/>
    <w:rsid w:val="00A7754F"/>
    <w:rsid w:val="00A81D82"/>
    <w:rsid w:val="00A82FD7"/>
    <w:rsid w:val="00A84683"/>
    <w:rsid w:val="00A9118F"/>
    <w:rsid w:val="00A913FB"/>
    <w:rsid w:val="00A935D9"/>
    <w:rsid w:val="00A93E33"/>
    <w:rsid w:val="00AA3D36"/>
    <w:rsid w:val="00AB4599"/>
    <w:rsid w:val="00AB587A"/>
    <w:rsid w:val="00AB6970"/>
    <w:rsid w:val="00AC1939"/>
    <w:rsid w:val="00AC2E98"/>
    <w:rsid w:val="00AC3968"/>
    <w:rsid w:val="00AC44F4"/>
    <w:rsid w:val="00AC4791"/>
    <w:rsid w:val="00AC68D7"/>
    <w:rsid w:val="00AC7037"/>
    <w:rsid w:val="00AC7C05"/>
    <w:rsid w:val="00AD167C"/>
    <w:rsid w:val="00AD17C7"/>
    <w:rsid w:val="00AD4041"/>
    <w:rsid w:val="00AD6882"/>
    <w:rsid w:val="00AE1B65"/>
    <w:rsid w:val="00AE2EAB"/>
    <w:rsid w:val="00AE302B"/>
    <w:rsid w:val="00AE49D6"/>
    <w:rsid w:val="00AE7B40"/>
    <w:rsid w:val="00AF638D"/>
    <w:rsid w:val="00B00032"/>
    <w:rsid w:val="00B01FC1"/>
    <w:rsid w:val="00B049E1"/>
    <w:rsid w:val="00B10E40"/>
    <w:rsid w:val="00B137F7"/>
    <w:rsid w:val="00B1411A"/>
    <w:rsid w:val="00B16837"/>
    <w:rsid w:val="00B16BE5"/>
    <w:rsid w:val="00B172F6"/>
    <w:rsid w:val="00B20729"/>
    <w:rsid w:val="00B213DA"/>
    <w:rsid w:val="00B23FBA"/>
    <w:rsid w:val="00B24028"/>
    <w:rsid w:val="00B24074"/>
    <w:rsid w:val="00B2533F"/>
    <w:rsid w:val="00B259DF"/>
    <w:rsid w:val="00B3105F"/>
    <w:rsid w:val="00B35BB1"/>
    <w:rsid w:val="00B36FCA"/>
    <w:rsid w:val="00B37C33"/>
    <w:rsid w:val="00B4465B"/>
    <w:rsid w:val="00B44B1F"/>
    <w:rsid w:val="00B50BDC"/>
    <w:rsid w:val="00B53317"/>
    <w:rsid w:val="00B63797"/>
    <w:rsid w:val="00B64141"/>
    <w:rsid w:val="00B64E72"/>
    <w:rsid w:val="00B73C97"/>
    <w:rsid w:val="00B73DD2"/>
    <w:rsid w:val="00B74053"/>
    <w:rsid w:val="00B74804"/>
    <w:rsid w:val="00B77913"/>
    <w:rsid w:val="00B824FB"/>
    <w:rsid w:val="00B82646"/>
    <w:rsid w:val="00B82A17"/>
    <w:rsid w:val="00B836DA"/>
    <w:rsid w:val="00B843FE"/>
    <w:rsid w:val="00B915A4"/>
    <w:rsid w:val="00B925F1"/>
    <w:rsid w:val="00B96A4E"/>
    <w:rsid w:val="00B96C73"/>
    <w:rsid w:val="00B97359"/>
    <w:rsid w:val="00B97A8F"/>
    <w:rsid w:val="00BA235D"/>
    <w:rsid w:val="00BA4E58"/>
    <w:rsid w:val="00BA7074"/>
    <w:rsid w:val="00BB054F"/>
    <w:rsid w:val="00BB503A"/>
    <w:rsid w:val="00BB5C59"/>
    <w:rsid w:val="00BB5C73"/>
    <w:rsid w:val="00BB7829"/>
    <w:rsid w:val="00BC2200"/>
    <w:rsid w:val="00BC259F"/>
    <w:rsid w:val="00BC4931"/>
    <w:rsid w:val="00BC4C29"/>
    <w:rsid w:val="00BD1457"/>
    <w:rsid w:val="00BD44DF"/>
    <w:rsid w:val="00BD4EB4"/>
    <w:rsid w:val="00BE18E8"/>
    <w:rsid w:val="00BE19B2"/>
    <w:rsid w:val="00BE2AD9"/>
    <w:rsid w:val="00BE6062"/>
    <w:rsid w:val="00BF1C9C"/>
    <w:rsid w:val="00BF27FE"/>
    <w:rsid w:val="00BF48DA"/>
    <w:rsid w:val="00BF58C2"/>
    <w:rsid w:val="00BF72DD"/>
    <w:rsid w:val="00C02B60"/>
    <w:rsid w:val="00C043B3"/>
    <w:rsid w:val="00C0489F"/>
    <w:rsid w:val="00C04E96"/>
    <w:rsid w:val="00C079AB"/>
    <w:rsid w:val="00C10E61"/>
    <w:rsid w:val="00C1263A"/>
    <w:rsid w:val="00C14431"/>
    <w:rsid w:val="00C14787"/>
    <w:rsid w:val="00C148B5"/>
    <w:rsid w:val="00C1596D"/>
    <w:rsid w:val="00C15B8D"/>
    <w:rsid w:val="00C17010"/>
    <w:rsid w:val="00C20562"/>
    <w:rsid w:val="00C215C3"/>
    <w:rsid w:val="00C23A96"/>
    <w:rsid w:val="00C24429"/>
    <w:rsid w:val="00C249C6"/>
    <w:rsid w:val="00C32CC1"/>
    <w:rsid w:val="00C3535A"/>
    <w:rsid w:val="00C366C1"/>
    <w:rsid w:val="00C4146D"/>
    <w:rsid w:val="00C426EC"/>
    <w:rsid w:val="00C5650C"/>
    <w:rsid w:val="00C569ED"/>
    <w:rsid w:val="00C60B53"/>
    <w:rsid w:val="00C625E0"/>
    <w:rsid w:val="00C6483C"/>
    <w:rsid w:val="00C64AE9"/>
    <w:rsid w:val="00C662E2"/>
    <w:rsid w:val="00C70CFF"/>
    <w:rsid w:val="00C711A4"/>
    <w:rsid w:val="00C718FE"/>
    <w:rsid w:val="00C74928"/>
    <w:rsid w:val="00C86CEC"/>
    <w:rsid w:val="00C8773D"/>
    <w:rsid w:val="00C87ABB"/>
    <w:rsid w:val="00C87B4B"/>
    <w:rsid w:val="00C90062"/>
    <w:rsid w:val="00C90B5B"/>
    <w:rsid w:val="00C91831"/>
    <w:rsid w:val="00C927F9"/>
    <w:rsid w:val="00C953DF"/>
    <w:rsid w:val="00C9657E"/>
    <w:rsid w:val="00CA14B6"/>
    <w:rsid w:val="00CB2A75"/>
    <w:rsid w:val="00CB377C"/>
    <w:rsid w:val="00CC2E75"/>
    <w:rsid w:val="00CC34E5"/>
    <w:rsid w:val="00CC6745"/>
    <w:rsid w:val="00CC7C36"/>
    <w:rsid w:val="00CD3E80"/>
    <w:rsid w:val="00CD5401"/>
    <w:rsid w:val="00CD64C6"/>
    <w:rsid w:val="00CD7B57"/>
    <w:rsid w:val="00CE06B8"/>
    <w:rsid w:val="00CE2709"/>
    <w:rsid w:val="00CE2D64"/>
    <w:rsid w:val="00CE6198"/>
    <w:rsid w:val="00CF0318"/>
    <w:rsid w:val="00CF378C"/>
    <w:rsid w:val="00CF3E5C"/>
    <w:rsid w:val="00CF6230"/>
    <w:rsid w:val="00CF79E9"/>
    <w:rsid w:val="00D017FC"/>
    <w:rsid w:val="00D0226A"/>
    <w:rsid w:val="00D04B2B"/>
    <w:rsid w:val="00D07C0D"/>
    <w:rsid w:val="00D12E4D"/>
    <w:rsid w:val="00D13147"/>
    <w:rsid w:val="00D22678"/>
    <w:rsid w:val="00D26E93"/>
    <w:rsid w:val="00D32BB1"/>
    <w:rsid w:val="00D3306C"/>
    <w:rsid w:val="00D34243"/>
    <w:rsid w:val="00D35E07"/>
    <w:rsid w:val="00D37960"/>
    <w:rsid w:val="00D44512"/>
    <w:rsid w:val="00D463FF"/>
    <w:rsid w:val="00D4696A"/>
    <w:rsid w:val="00D518A3"/>
    <w:rsid w:val="00D55029"/>
    <w:rsid w:val="00D5528D"/>
    <w:rsid w:val="00D5715A"/>
    <w:rsid w:val="00D61098"/>
    <w:rsid w:val="00D71687"/>
    <w:rsid w:val="00D74813"/>
    <w:rsid w:val="00D759F9"/>
    <w:rsid w:val="00D82853"/>
    <w:rsid w:val="00D92C55"/>
    <w:rsid w:val="00D93F81"/>
    <w:rsid w:val="00D97436"/>
    <w:rsid w:val="00DA2C03"/>
    <w:rsid w:val="00DA2D32"/>
    <w:rsid w:val="00DA2F9C"/>
    <w:rsid w:val="00DA30BC"/>
    <w:rsid w:val="00DA3482"/>
    <w:rsid w:val="00DA49C2"/>
    <w:rsid w:val="00DA69C2"/>
    <w:rsid w:val="00DA6D70"/>
    <w:rsid w:val="00DB13CC"/>
    <w:rsid w:val="00DB351F"/>
    <w:rsid w:val="00DB4A58"/>
    <w:rsid w:val="00DB5155"/>
    <w:rsid w:val="00DB6050"/>
    <w:rsid w:val="00DC1F9B"/>
    <w:rsid w:val="00DC2C34"/>
    <w:rsid w:val="00DC4B2C"/>
    <w:rsid w:val="00DC5FEC"/>
    <w:rsid w:val="00DD0D7B"/>
    <w:rsid w:val="00DD63B2"/>
    <w:rsid w:val="00DE12E6"/>
    <w:rsid w:val="00DE2C87"/>
    <w:rsid w:val="00DE35B0"/>
    <w:rsid w:val="00DE434B"/>
    <w:rsid w:val="00DE459A"/>
    <w:rsid w:val="00DF01D6"/>
    <w:rsid w:val="00DF1666"/>
    <w:rsid w:val="00DF27DA"/>
    <w:rsid w:val="00DF2A86"/>
    <w:rsid w:val="00DF3A7D"/>
    <w:rsid w:val="00DF4DBE"/>
    <w:rsid w:val="00DF6720"/>
    <w:rsid w:val="00E029B2"/>
    <w:rsid w:val="00E07F2E"/>
    <w:rsid w:val="00E13C33"/>
    <w:rsid w:val="00E21546"/>
    <w:rsid w:val="00E33F5F"/>
    <w:rsid w:val="00E40820"/>
    <w:rsid w:val="00E4658F"/>
    <w:rsid w:val="00E5157B"/>
    <w:rsid w:val="00E52782"/>
    <w:rsid w:val="00E549CB"/>
    <w:rsid w:val="00E54A67"/>
    <w:rsid w:val="00E61C0D"/>
    <w:rsid w:val="00E63EB4"/>
    <w:rsid w:val="00E66160"/>
    <w:rsid w:val="00E66D85"/>
    <w:rsid w:val="00E66DEF"/>
    <w:rsid w:val="00E70F02"/>
    <w:rsid w:val="00E71329"/>
    <w:rsid w:val="00E72E4A"/>
    <w:rsid w:val="00E72E5B"/>
    <w:rsid w:val="00E73507"/>
    <w:rsid w:val="00E73A13"/>
    <w:rsid w:val="00E7517E"/>
    <w:rsid w:val="00E758A5"/>
    <w:rsid w:val="00E760B0"/>
    <w:rsid w:val="00E81058"/>
    <w:rsid w:val="00E8363B"/>
    <w:rsid w:val="00E84966"/>
    <w:rsid w:val="00E9054F"/>
    <w:rsid w:val="00E92383"/>
    <w:rsid w:val="00E93150"/>
    <w:rsid w:val="00E9315E"/>
    <w:rsid w:val="00E94F1E"/>
    <w:rsid w:val="00E94FFB"/>
    <w:rsid w:val="00E97362"/>
    <w:rsid w:val="00EA0516"/>
    <w:rsid w:val="00EA1B3A"/>
    <w:rsid w:val="00EA1FB7"/>
    <w:rsid w:val="00EA2109"/>
    <w:rsid w:val="00EA34FD"/>
    <w:rsid w:val="00EA434E"/>
    <w:rsid w:val="00EC2C62"/>
    <w:rsid w:val="00EC5CC4"/>
    <w:rsid w:val="00ED2B70"/>
    <w:rsid w:val="00ED4D4E"/>
    <w:rsid w:val="00ED5D28"/>
    <w:rsid w:val="00EE04C3"/>
    <w:rsid w:val="00EE0C77"/>
    <w:rsid w:val="00EE0CC8"/>
    <w:rsid w:val="00EE3E2A"/>
    <w:rsid w:val="00EE4E54"/>
    <w:rsid w:val="00EF1512"/>
    <w:rsid w:val="00EF2A06"/>
    <w:rsid w:val="00EF4334"/>
    <w:rsid w:val="00EF52CA"/>
    <w:rsid w:val="00EF5A19"/>
    <w:rsid w:val="00EF7960"/>
    <w:rsid w:val="00F020AE"/>
    <w:rsid w:val="00F02AFB"/>
    <w:rsid w:val="00F02C24"/>
    <w:rsid w:val="00F03AA6"/>
    <w:rsid w:val="00F03B58"/>
    <w:rsid w:val="00F05AC9"/>
    <w:rsid w:val="00F132CE"/>
    <w:rsid w:val="00F15409"/>
    <w:rsid w:val="00F15CD9"/>
    <w:rsid w:val="00F21175"/>
    <w:rsid w:val="00F30365"/>
    <w:rsid w:val="00F31FE1"/>
    <w:rsid w:val="00F35D78"/>
    <w:rsid w:val="00F41F98"/>
    <w:rsid w:val="00F42B7F"/>
    <w:rsid w:val="00F436BB"/>
    <w:rsid w:val="00F4393A"/>
    <w:rsid w:val="00F45DBD"/>
    <w:rsid w:val="00F46833"/>
    <w:rsid w:val="00F47145"/>
    <w:rsid w:val="00F47FBB"/>
    <w:rsid w:val="00F545BF"/>
    <w:rsid w:val="00F54876"/>
    <w:rsid w:val="00F54C80"/>
    <w:rsid w:val="00F570BE"/>
    <w:rsid w:val="00F6035F"/>
    <w:rsid w:val="00F61437"/>
    <w:rsid w:val="00F6257F"/>
    <w:rsid w:val="00F641F1"/>
    <w:rsid w:val="00F645D6"/>
    <w:rsid w:val="00F71B56"/>
    <w:rsid w:val="00F727A2"/>
    <w:rsid w:val="00F7303D"/>
    <w:rsid w:val="00F7357D"/>
    <w:rsid w:val="00F73943"/>
    <w:rsid w:val="00F743AE"/>
    <w:rsid w:val="00F75130"/>
    <w:rsid w:val="00F76539"/>
    <w:rsid w:val="00F82A1B"/>
    <w:rsid w:val="00F832C8"/>
    <w:rsid w:val="00F8500A"/>
    <w:rsid w:val="00F85D1F"/>
    <w:rsid w:val="00F86E97"/>
    <w:rsid w:val="00F873B3"/>
    <w:rsid w:val="00F95580"/>
    <w:rsid w:val="00F956E2"/>
    <w:rsid w:val="00FA33FE"/>
    <w:rsid w:val="00FA42B9"/>
    <w:rsid w:val="00FA755A"/>
    <w:rsid w:val="00FB082D"/>
    <w:rsid w:val="00FB0CE0"/>
    <w:rsid w:val="00FB2B0F"/>
    <w:rsid w:val="00FB2CF2"/>
    <w:rsid w:val="00FB4F6B"/>
    <w:rsid w:val="00FB5FE1"/>
    <w:rsid w:val="00FB7D94"/>
    <w:rsid w:val="00FC0E8D"/>
    <w:rsid w:val="00FC46DB"/>
    <w:rsid w:val="00FC46EF"/>
    <w:rsid w:val="00FC4BAD"/>
    <w:rsid w:val="00FC4D57"/>
    <w:rsid w:val="00FD31B3"/>
    <w:rsid w:val="00FD4204"/>
    <w:rsid w:val="00FD7BC6"/>
    <w:rsid w:val="00FD7F60"/>
    <w:rsid w:val="00FE367A"/>
    <w:rsid w:val="00FE68B8"/>
    <w:rsid w:val="00FE76DE"/>
    <w:rsid w:val="00FF2052"/>
    <w:rsid w:val="00FF3869"/>
    <w:rsid w:val="00FF3CCB"/>
    <w:rsid w:val="00FF57B5"/>
    <w:rsid w:val="142CA3F6"/>
    <w:rsid w:val="28778D81"/>
    <w:rsid w:val="4513C090"/>
    <w:rsid w:val="4A3E09BF"/>
    <w:rsid w:val="4DE958A2"/>
    <w:rsid w:val="4FABD3D9"/>
    <w:rsid w:val="6D533BD4"/>
    <w:rsid w:val="7737E8A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7B1E786C-EB6D-4D33-9246-ACE8F2B5AA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12360649">
      <w:bodyDiv w:val="1"/>
      <w:marLeft w:val="0"/>
      <w:marRight w:val="0"/>
      <w:marTop w:val="0"/>
      <w:marBottom w:val="0"/>
      <w:divBdr>
        <w:top w:val="none" w:sz="0" w:space="0" w:color="auto"/>
        <w:left w:val="none" w:sz="0" w:space="0" w:color="auto"/>
        <w:bottom w:val="none" w:sz="0" w:space="0" w:color="auto"/>
        <w:right w:val="none" w:sz="0" w:space="0" w:color="auto"/>
      </w:divBdr>
    </w:div>
    <w:div w:id="195890065">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80183593">
      <w:bodyDiv w:val="1"/>
      <w:marLeft w:val="0"/>
      <w:marRight w:val="0"/>
      <w:marTop w:val="0"/>
      <w:marBottom w:val="0"/>
      <w:divBdr>
        <w:top w:val="none" w:sz="0" w:space="0" w:color="auto"/>
        <w:left w:val="none" w:sz="0" w:space="0" w:color="auto"/>
        <w:bottom w:val="none" w:sz="0" w:space="0" w:color="auto"/>
        <w:right w:val="none" w:sz="0" w:space="0" w:color="auto"/>
      </w:divBdr>
    </w:div>
    <w:div w:id="31819211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843834">
      <w:bodyDiv w:val="1"/>
      <w:marLeft w:val="0"/>
      <w:marRight w:val="0"/>
      <w:marTop w:val="0"/>
      <w:marBottom w:val="0"/>
      <w:divBdr>
        <w:top w:val="none" w:sz="0" w:space="0" w:color="auto"/>
        <w:left w:val="none" w:sz="0" w:space="0" w:color="auto"/>
        <w:bottom w:val="none" w:sz="0" w:space="0" w:color="auto"/>
        <w:right w:val="none" w:sz="0" w:space="0" w:color="auto"/>
      </w:divBdr>
    </w:div>
    <w:div w:id="5091072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817384794">
      <w:bodyDiv w:val="1"/>
      <w:marLeft w:val="0"/>
      <w:marRight w:val="0"/>
      <w:marTop w:val="0"/>
      <w:marBottom w:val="0"/>
      <w:divBdr>
        <w:top w:val="none" w:sz="0" w:space="0" w:color="auto"/>
        <w:left w:val="none" w:sz="0" w:space="0" w:color="auto"/>
        <w:bottom w:val="none" w:sz="0" w:space="0" w:color="auto"/>
        <w:right w:val="none" w:sz="0" w:space="0" w:color="auto"/>
      </w:divBdr>
    </w:div>
    <w:div w:id="860900007">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2009453">
      <w:bodyDiv w:val="1"/>
      <w:marLeft w:val="0"/>
      <w:marRight w:val="0"/>
      <w:marTop w:val="0"/>
      <w:marBottom w:val="0"/>
      <w:divBdr>
        <w:top w:val="none" w:sz="0" w:space="0" w:color="auto"/>
        <w:left w:val="none" w:sz="0" w:space="0" w:color="auto"/>
        <w:bottom w:val="none" w:sz="0" w:space="0" w:color="auto"/>
        <w:right w:val="none" w:sz="0" w:space="0" w:color="auto"/>
      </w:divBdr>
    </w:div>
    <w:div w:id="960960056">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16689427">
      <w:bodyDiv w:val="1"/>
      <w:marLeft w:val="0"/>
      <w:marRight w:val="0"/>
      <w:marTop w:val="0"/>
      <w:marBottom w:val="0"/>
      <w:divBdr>
        <w:top w:val="none" w:sz="0" w:space="0" w:color="auto"/>
        <w:left w:val="none" w:sz="0" w:space="0" w:color="auto"/>
        <w:bottom w:val="none" w:sz="0" w:space="0" w:color="auto"/>
        <w:right w:val="none" w:sz="0" w:space="0" w:color="auto"/>
      </w:divBdr>
    </w:div>
    <w:div w:id="104956929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220823979">
      <w:bodyDiv w:val="1"/>
      <w:marLeft w:val="0"/>
      <w:marRight w:val="0"/>
      <w:marTop w:val="0"/>
      <w:marBottom w:val="0"/>
      <w:divBdr>
        <w:top w:val="none" w:sz="0" w:space="0" w:color="auto"/>
        <w:left w:val="none" w:sz="0" w:space="0" w:color="auto"/>
        <w:bottom w:val="none" w:sz="0" w:space="0" w:color="auto"/>
        <w:right w:val="none" w:sz="0" w:space="0" w:color="auto"/>
      </w:divBdr>
    </w:div>
    <w:div w:id="137504286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3939791">
      <w:bodyDiv w:val="1"/>
      <w:marLeft w:val="0"/>
      <w:marRight w:val="0"/>
      <w:marTop w:val="0"/>
      <w:marBottom w:val="0"/>
      <w:divBdr>
        <w:top w:val="none" w:sz="0" w:space="0" w:color="auto"/>
        <w:left w:val="none" w:sz="0" w:space="0" w:color="auto"/>
        <w:bottom w:val="none" w:sz="0" w:space="0" w:color="auto"/>
        <w:right w:val="none" w:sz="0" w:space="0" w:color="auto"/>
      </w:divBdr>
    </w:div>
    <w:div w:id="153315191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3822576">
      <w:bodyDiv w:val="1"/>
      <w:marLeft w:val="0"/>
      <w:marRight w:val="0"/>
      <w:marTop w:val="0"/>
      <w:marBottom w:val="0"/>
      <w:divBdr>
        <w:top w:val="none" w:sz="0" w:space="0" w:color="auto"/>
        <w:left w:val="none" w:sz="0" w:space="0" w:color="auto"/>
        <w:bottom w:val="none" w:sz="0" w:space="0" w:color="auto"/>
        <w:right w:val="none" w:sz="0" w:space="0" w:color="auto"/>
      </w:divBdr>
    </w:div>
    <w:div w:id="1640453972">
      <w:bodyDiv w:val="1"/>
      <w:marLeft w:val="0"/>
      <w:marRight w:val="0"/>
      <w:marTop w:val="0"/>
      <w:marBottom w:val="0"/>
      <w:divBdr>
        <w:top w:val="none" w:sz="0" w:space="0" w:color="auto"/>
        <w:left w:val="none" w:sz="0" w:space="0" w:color="auto"/>
        <w:bottom w:val="none" w:sz="0" w:space="0" w:color="auto"/>
        <w:right w:val="none" w:sz="0" w:space="0" w:color="auto"/>
      </w:divBdr>
    </w:div>
    <w:div w:id="1654287573">
      <w:bodyDiv w:val="1"/>
      <w:marLeft w:val="0"/>
      <w:marRight w:val="0"/>
      <w:marTop w:val="0"/>
      <w:marBottom w:val="0"/>
      <w:divBdr>
        <w:top w:val="none" w:sz="0" w:space="0" w:color="auto"/>
        <w:left w:val="none" w:sz="0" w:space="0" w:color="auto"/>
        <w:bottom w:val="none" w:sz="0" w:space="0" w:color="auto"/>
        <w:right w:val="none" w:sz="0" w:space="0" w:color="auto"/>
      </w:divBdr>
    </w:div>
    <w:div w:id="166050310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72568039">
      <w:bodyDiv w:val="1"/>
      <w:marLeft w:val="0"/>
      <w:marRight w:val="0"/>
      <w:marTop w:val="0"/>
      <w:marBottom w:val="0"/>
      <w:divBdr>
        <w:top w:val="none" w:sz="0" w:space="0" w:color="auto"/>
        <w:left w:val="none" w:sz="0" w:space="0" w:color="auto"/>
        <w:bottom w:val="none" w:sz="0" w:space="0" w:color="auto"/>
        <w:right w:val="none" w:sz="0" w:space="0" w:color="auto"/>
      </w:divBdr>
    </w:div>
    <w:div w:id="1881941882">
      <w:bodyDiv w:val="1"/>
      <w:marLeft w:val="0"/>
      <w:marRight w:val="0"/>
      <w:marTop w:val="0"/>
      <w:marBottom w:val="0"/>
      <w:divBdr>
        <w:top w:val="none" w:sz="0" w:space="0" w:color="auto"/>
        <w:left w:val="none" w:sz="0" w:space="0" w:color="auto"/>
        <w:bottom w:val="none" w:sz="0" w:space="0" w:color="auto"/>
        <w:right w:val="none" w:sz="0" w:space="0" w:color="auto"/>
      </w:divBdr>
    </w:div>
    <w:div w:id="193797661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00647959">
      <w:bodyDiv w:val="1"/>
      <w:marLeft w:val="0"/>
      <w:marRight w:val="0"/>
      <w:marTop w:val="0"/>
      <w:marBottom w:val="0"/>
      <w:divBdr>
        <w:top w:val="none" w:sz="0" w:space="0" w:color="auto"/>
        <w:left w:val="none" w:sz="0" w:space="0" w:color="auto"/>
        <w:bottom w:val="none" w:sz="0" w:space="0" w:color="auto"/>
        <w:right w:val="none" w:sz="0" w:space="0" w:color="auto"/>
      </w:divBdr>
    </w:div>
    <w:div w:id="205908582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73979"/>
    <w:rsid w:val="000C4472"/>
    <w:rsid w:val="001040C3"/>
    <w:rsid w:val="00135842"/>
    <w:rsid w:val="00183F29"/>
    <w:rsid w:val="001935DC"/>
    <w:rsid w:val="00236906"/>
    <w:rsid w:val="00236D83"/>
    <w:rsid w:val="002550FD"/>
    <w:rsid w:val="00255C52"/>
    <w:rsid w:val="00333F8E"/>
    <w:rsid w:val="00350199"/>
    <w:rsid w:val="0035662F"/>
    <w:rsid w:val="00397E8F"/>
    <w:rsid w:val="003F5F89"/>
    <w:rsid w:val="00442E71"/>
    <w:rsid w:val="00460DCA"/>
    <w:rsid w:val="004E6034"/>
    <w:rsid w:val="005802C8"/>
    <w:rsid w:val="00611F13"/>
    <w:rsid w:val="006A1F0A"/>
    <w:rsid w:val="006B7F19"/>
    <w:rsid w:val="00705559"/>
    <w:rsid w:val="007154C5"/>
    <w:rsid w:val="0072419C"/>
    <w:rsid w:val="007670D4"/>
    <w:rsid w:val="007C6F8F"/>
    <w:rsid w:val="007E1E33"/>
    <w:rsid w:val="007E6AFB"/>
    <w:rsid w:val="00835E07"/>
    <w:rsid w:val="00863744"/>
    <w:rsid w:val="008F482D"/>
    <w:rsid w:val="00956931"/>
    <w:rsid w:val="00981063"/>
    <w:rsid w:val="009F4D97"/>
    <w:rsid w:val="00A36A8D"/>
    <w:rsid w:val="00A55DEB"/>
    <w:rsid w:val="00A6024E"/>
    <w:rsid w:val="00A935D9"/>
    <w:rsid w:val="00A97F04"/>
    <w:rsid w:val="00AC225E"/>
    <w:rsid w:val="00B24590"/>
    <w:rsid w:val="00BE155C"/>
    <w:rsid w:val="00C41BCC"/>
    <w:rsid w:val="00D40149"/>
    <w:rsid w:val="00D57E7C"/>
    <w:rsid w:val="00D8144A"/>
    <w:rsid w:val="00DC2398"/>
    <w:rsid w:val="00DD7BA4"/>
    <w:rsid w:val="00DF2899"/>
    <w:rsid w:val="00E318CE"/>
    <w:rsid w:val="00E646E1"/>
    <w:rsid w:val="00E70F02"/>
    <w:rsid w:val="00E94F1E"/>
    <w:rsid w:val="00F321D8"/>
    <w:rsid w:val="00F55488"/>
    <w:rsid w:val="00F83E70"/>
    <w:rsid w:val="00F85D1F"/>
    <w:rsid w:val="00F93872"/>
    <w:rsid w:val="00FD4237"/>
    <w:rsid w:val="00FF205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ssr6_2012</b:Tag>
    <b:SourceType>Book</b:SourceType>
    <b:Guid>{A7AD1435-9DCD-4990-A9CC-D24E87A93D82}</b:Guid>
    <b:Title>IAEA. Regulations for the Safe Transport of Radioactive Material 2012 Edition. Specific Safety Requirements No. SSR-6</b:Title>
    <b:RefOrder>4</b:RefOrder>
  </b:Source>
  <b:Source>
    <b:Tag>SSR6_2018</b:Tag>
    <b:SourceType>Book</b:SourceType>
    <b:Guid>{B3208752-5D19-49EA-9612-EDD42793C60B}</b:Guid>
    <b:Title>IAEA. Regulations for the Safe Transport of Radioactive Material 2018 Edition. Specific Safety Requirements No. SSR-6.</b:Title>
    <b:RefOrder>3</b:RefOrder>
  </b:Source>
  <b:Source>
    <b:Tag>app_let1</b:Tag>
    <b:SourceType>Book</b:SourceType>
    <b:Guid>{0E52DAB8-C041-481A-94FB-7500C4CCED25}</b:Guid>
    <b:Title>Orano NPS - Application letter for United Kingdom validation of French certificate of approval F/323/B(M)F-96T renewal, 11 January 2023</b:Title>
    <b:RefOrder>1</b:RefOrder>
  </b:Source>
  <b:Source>
    <b:Tag>ar01287</b:Tag>
    <b:SourceType>Book</b:SourceType>
    <b:Guid>{D78E465E-342A-4515-9D33-CC9C13A4515E}</b:Guid>
    <b:Title>AR-01287 GB/5127 (PR-01139) - 5-year Validation Renewal of F/323-B(M)F Package design - Engineering Assessment Report </b:Title>
    <b:RefOrder>2</b:RefOrder>
  </b:Source>
  <b:Source>
    <b:Tag>ar01221</b:Tag>
    <b:SourceType>Book</b:SourceType>
    <b:Guid>{296EF754-401E-4ABD-A542-31B13AE6B6F0}</b:Guid>
    <b:Title>GB/5127 (F/323/B(M)F-96T) TN 28 VT - Criticality Assessment Report</b:Title>
    <b:RefOrder>5</b:RefOrder>
  </b:Source>
  <b:Source>
    <b:Tag>ar01230</b:Tag>
    <b:SourceType>Book</b:SourceType>
    <b:Guid>{D18AB5C2-4E2D-43DE-B1BA-BB105C6A26E3}</b:Guid>
    <b:Title>F/323/B(M)F-96T / (GB5127/B(M)F) - Shielding and Dose Rate Assessment</b:Title>
    <b:RefOrder>6</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ONRW-2019369590-22307</_dlc_DocId>
    <_dlc_DocIdUrl xmlns="f6cfbbfa-3ea0-4d8e-acde-632e83cd9c55">
      <Url>https://prodonrgov.sharepoint.com/_layouts/15/DocIdRedir.aspx?ID=ONRW-2019369590-22307</Url>
      <Description>ONRW-2019369590-22307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PR-01139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Orano NPS France (Site)</Dutyholder>
    <SharedWithUsers xmlns="f6cfbbfa-3ea0-4d8e-acde-632e83cd9c55">
      <UserInfo>
        <DisplayName>Liam Dunning</DisplayName>
        <AccountId>12</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5675AA4-FC96-499F-951B-20FE8415E1CD}">
  <ds:schemaRefs>
    <ds:schemaRef ds:uri="http://schemas.openxmlformats.org/officeDocument/2006/bibliography"/>
  </ds:schemaRefs>
</ds:datastoreItem>
</file>

<file path=customXml/itemProps3.xml><?xml version="1.0" encoding="utf-8"?>
<ds:datastoreItem xmlns:ds="http://schemas.openxmlformats.org/officeDocument/2006/customXml" ds:itemID="{FDB5378A-093F-4E56-91DA-7C9E4C828866}">
  <ds:schemaRefs>
    <ds:schemaRef ds:uri="http://purl.org/dc/elements/1.1/"/>
    <ds:schemaRef ds:uri="http://schemas.microsoft.com/office/2006/documentManagement/types"/>
    <ds:schemaRef ds:uri="f6cfbbfa-3ea0-4d8e-acde-632e83cd9c55"/>
    <ds:schemaRef ds:uri="http://www.w3.org/XML/1998/namespace"/>
    <ds:schemaRef ds:uri="http://schemas.openxmlformats.org/package/2006/metadata/core-properties"/>
    <ds:schemaRef ds:uri="http://schemas.microsoft.com/office/2006/metadata/properties"/>
    <ds:schemaRef ds:uri="http://purl.org/dc/terms/"/>
    <ds:schemaRef ds:uri="2b92fa06-69b2-4527-a0e1-9e8803fc1e53"/>
    <ds:schemaRef ds:uri="http://schemas.microsoft.com/office/infopath/2007/PartnerControls"/>
    <ds:schemaRef ds:uri="http://purl.org/dc/dcmitype/"/>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BD74EBDF-0F2A-4298-BEE7-833A8BB776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11</Pages>
  <Words>2478</Words>
  <Characters>14125</Characters>
  <Application>Microsoft Office Word</Application>
  <DocSecurity>0</DocSecurity>
  <Lines>117</Lines>
  <Paragraphs>33</Paragraphs>
  <ScaleCrop>false</ScaleCrop>
  <Manager>Office for Nuclear Regulation</Manager>
  <Company>Office for Nuclear Regulation</Company>
  <LinksUpToDate>false</LinksUpToDate>
  <CharactersWithSpaces>16570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GB/5127 (PR-01139) - 5-year Validation Renewal of F/323/B(M)F Package design</dc:title>
  <dc:subject>[Subtitle or description]</dc:subject>
  <dc:creator>Liam Dunning</dc:creator>
  <cp:keywords>[Key words separated by commas]</cp:keywords>
  <dc:description/>
  <cp:lastModifiedBy>Peter Wynne</cp:lastModifiedBy>
  <cp:revision>2</cp:revision>
  <cp:lastPrinted>2016-11-28T03:35:00Z</cp:lastPrinted>
  <dcterms:created xsi:type="dcterms:W3CDTF">2025-08-01T09:42:00Z</dcterms:created>
  <dcterms:modified xsi:type="dcterms:W3CDTF">2025-08-01T09:42:00Z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ffed58a8-81d3-428b-aab3-397c690b05c1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